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94D79C-AC20-44FB-993D-B4EDC7D270F9}">
  <a:tblStyle styleId="{9B94D79C-AC20-44FB-993D-B4EDC7D270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gaurav</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c46b7d6b8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c46b7d6b8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Rishabh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Rishabh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c46b7d6b8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c46b7d6b8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c46b7d6b8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c46b7d6b8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gaurav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46b7d6b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c46b7d6b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raishab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gaurav</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Gaurav   cagr compound </a:t>
            </a:r>
            <a:r>
              <a:rPr lang="en-GB"/>
              <a:t>annual</a:t>
            </a:r>
            <a:r>
              <a:rPr lang="en-GB"/>
              <a:t> growth rate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openai.com/" TargetMode="External"/><Relationship Id="rId4" Type="http://schemas.openxmlformats.org/officeDocument/2006/relationships/hyperlink" Target="https://www.qualcomm.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en.wikipedia.org/wiki/Deep_learning" TargetMode="External"/><Relationship Id="rId4" Type="http://schemas.openxmlformats.org/officeDocument/2006/relationships/hyperlink" Target="https://www.ibm.com/in-en/topics/industry-4-0" TargetMode="External"/><Relationship Id="rId5" Type="http://schemas.openxmlformats.org/officeDocument/2006/relationships/hyperlink" Target="https://ieeeaccess.ieee.org/closed-special-sections/deep-learning-for-internet-of-things/#:~:text=Deep%20learning%20techniques%2C%20e.g.%20neural,series%20inference%20for%20IoT%20applications." TargetMode="External"/><Relationship Id="rId6" Type="http://schemas.openxmlformats.org/officeDocument/2006/relationships/hyperlink" Target="https://www.digitalocean.com/community/tutorials/how-to-build-a-deep-learning-model-to-predict-employee-retention-using-keras-and-tensorflow" TargetMode="External"/><Relationship Id="rId7" Type="http://schemas.openxmlformats.org/officeDocument/2006/relationships/hyperlink" Target="https://www.ibm.com/topics/deep-learning#:~:text=the%20next%20step-,What%20is%20deep%20learning%3F,from%20large%20amounts%20of%20data." TargetMode="External"/><Relationship Id="rId8" Type="http://schemas.openxmlformats.org/officeDocument/2006/relationships/hyperlink" Target="https://www.grandviewresearch.com/industry-analysis/deep-learning-mark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ibm.com/topics/artificial-intellig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en.wikipedia.org/wiki/Artificial_neural_network" TargetMode="External"/><Relationship Id="rId4" Type="http://schemas.openxmlformats.org/officeDocument/2006/relationships/image" Target="../media/image3.pn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48175" y="506425"/>
            <a:ext cx="57813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300">
                <a:latin typeface="Times New Roman"/>
                <a:ea typeface="Times New Roman"/>
                <a:cs typeface="Times New Roman"/>
                <a:sym typeface="Times New Roman"/>
              </a:rPr>
              <a:t>Deep Learning</a:t>
            </a:r>
            <a:endParaRPr sz="6300">
              <a:latin typeface="Times New Roman"/>
              <a:ea typeface="Times New Roman"/>
              <a:cs typeface="Times New Roman"/>
              <a:sym typeface="Times New Roman"/>
            </a:endParaRPr>
          </a:p>
        </p:txBody>
      </p:sp>
      <p:sp>
        <p:nvSpPr>
          <p:cNvPr id="229" name="Google Shape;229;p17"/>
          <p:cNvSpPr txBox="1"/>
          <p:nvPr>
            <p:ph idx="1" type="subTitle"/>
          </p:nvPr>
        </p:nvSpPr>
        <p:spPr>
          <a:xfrm>
            <a:off x="3123400" y="18374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Montserrat"/>
                <a:ea typeface="Montserrat"/>
                <a:cs typeface="Montserrat"/>
                <a:sym typeface="Montserrat"/>
              </a:rPr>
              <a:t>AI&amp;ML GROUP 4</a:t>
            </a:r>
            <a:endParaRPr b="1" sz="1500">
              <a:latin typeface="Montserrat"/>
              <a:ea typeface="Montserrat"/>
              <a:cs typeface="Montserrat"/>
              <a:sym typeface="Montserrat"/>
            </a:endParaRPr>
          </a:p>
          <a:p>
            <a:pPr indent="0" lvl="0" marL="0" rtl="0" algn="l">
              <a:lnSpc>
                <a:spcPct val="115000"/>
              </a:lnSpc>
              <a:spcBef>
                <a:spcPts val="0"/>
              </a:spcBef>
              <a:spcAft>
                <a:spcPts val="1600"/>
              </a:spcAft>
              <a:buNone/>
            </a:pPr>
            <a:r>
              <a:t/>
            </a:r>
            <a:endParaRPr/>
          </a:p>
        </p:txBody>
      </p:sp>
      <p:sp>
        <p:nvSpPr>
          <p:cNvPr id="230" name="Google Shape;230;p17"/>
          <p:cNvSpPr txBox="1"/>
          <p:nvPr/>
        </p:nvSpPr>
        <p:spPr>
          <a:xfrm>
            <a:off x="6948900" y="4096800"/>
            <a:ext cx="219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Playfair Display"/>
                <a:ea typeface="Playfair Display"/>
                <a:cs typeface="Playfair Display"/>
                <a:sym typeface="Playfair Display"/>
              </a:rPr>
              <a:t>16-Sagar Kenekar</a:t>
            </a:r>
            <a:endParaRPr>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lt1"/>
                </a:solidFill>
                <a:latin typeface="Playfair Display"/>
                <a:ea typeface="Playfair Display"/>
                <a:cs typeface="Playfair Display"/>
                <a:sym typeface="Playfair Display"/>
              </a:rPr>
              <a:t>15-Rishabh Jha</a:t>
            </a:r>
            <a:endParaRPr>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lt1"/>
                </a:solidFill>
                <a:latin typeface="Playfair Display"/>
                <a:ea typeface="Playfair Display"/>
                <a:cs typeface="Playfair Display"/>
                <a:sym typeface="Playfair Display"/>
              </a:rPr>
              <a:t>14-Meet Jain</a:t>
            </a:r>
            <a:endParaRPr>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lt1"/>
                </a:solidFill>
                <a:latin typeface="Playfair Display"/>
                <a:ea typeface="Playfair Display"/>
                <a:cs typeface="Playfair Display"/>
                <a:sym typeface="Playfair Display"/>
              </a:rPr>
              <a:t>13-Gaurav Indorkar</a:t>
            </a:r>
            <a:endParaRPr sz="1100">
              <a:solidFill>
                <a:schemeClr val="lt1"/>
              </a:solidFill>
              <a:latin typeface="Lato"/>
              <a:ea typeface="Lato"/>
              <a:cs typeface="Lato"/>
              <a:sym typeface="Lato"/>
            </a:endParaRPr>
          </a:p>
        </p:txBody>
      </p:sp>
      <p:sp>
        <p:nvSpPr>
          <p:cNvPr id="231" name="Google Shape;231;p17"/>
          <p:cNvSpPr txBox="1"/>
          <p:nvPr/>
        </p:nvSpPr>
        <p:spPr>
          <a:xfrm>
            <a:off x="6496525" y="0"/>
            <a:ext cx="264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INNOVATIVE</a:t>
            </a:r>
            <a:r>
              <a:rPr b="1" lang="en-GB" sz="1600">
                <a:solidFill>
                  <a:schemeClr val="lt1"/>
                </a:solidFill>
                <a:latin typeface="Montserrat"/>
                <a:ea typeface="Montserrat"/>
                <a:cs typeface="Montserrat"/>
                <a:sym typeface="Montserrat"/>
              </a:rPr>
              <a:t> EXAM PS-2</a:t>
            </a:r>
            <a:endParaRPr b="1" sz="16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type="title"/>
          </p:nvPr>
        </p:nvSpPr>
        <p:spPr>
          <a:xfrm>
            <a:off x="823850" y="1861825"/>
            <a:ext cx="4587000" cy="13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Need, Uses &amp; Application of</a:t>
            </a:r>
            <a:br>
              <a:rPr lang="en-GB"/>
            </a:br>
            <a:r>
              <a:rPr lang="en-GB"/>
              <a:t>Deep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Need Of Deep Learning</a:t>
            </a:r>
            <a:endParaRPr/>
          </a:p>
        </p:txBody>
      </p:sp>
      <p:sp>
        <p:nvSpPr>
          <p:cNvPr id="431" name="Google Shape;431;p27"/>
          <p:cNvSpPr txBox="1"/>
          <p:nvPr/>
        </p:nvSpPr>
        <p:spPr>
          <a:xfrm>
            <a:off x="1297500" y="11966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32" name="Google Shape;432;p27"/>
          <p:cNvSpPr txBox="1"/>
          <p:nvPr>
            <p:ph idx="1" type="body"/>
          </p:nvPr>
        </p:nvSpPr>
        <p:spPr>
          <a:xfrm>
            <a:off x="2030400" y="1113475"/>
            <a:ext cx="59733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1100">
                <a:highlight>
                  <a:schemeClr val="dk1"/>
                </a:highlight>
                <a:latin typeface="Merriweather"/>
                <a:ea typeface="Merriweather"/>
                <a:cs typeface="Merriweather"/>
                <a:sym typeface="Merriweather"/>
              </a:rPr>
              <a:t>Deep learning is an important element of data science, which includes statistics and predictive modeling. It is extremely beneficial to data scientists who are tasked with collecting, analyzing and interpreting large amounts of data; deep learning makes this process faster and easier.</a:t>
            </a:r>
            <a:endParaRPr i="1" sz="1100">
              <a:highlight>
                <a:schemeClr val="dk1"/>
              </a:highlight>
              <a:latin typeface="Merriweather"/>
              <a:ea typeface="Merriweather"/>
              <a:cs typeface="Merriweather"/>
              <a:sym typeface="Merriweather"/>
            </a:endParaRPr>
          </a:p>
        </p:txBody>
      </p:sp>
      <p:sp>
        <p:nvSpPr>
          <p:cNvPr id="433" name="Google Shape;433;p27"/>
          <p:cNvSpPr txBox="1"/>
          <p:nvPr/>
        </p:nvSpPr>
        <p:spPr>
          <a:xfrm>
            <a:off x="1297500" y="21673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34" name="Google Shape;434;p27"/>
          <p:cNvSpPr txBox="1"/>
          <p:nvPr>
            <p:ph idx="1" type="body"/>
          </p:nvPr>
        </p:nvSpPr>
        <p:spPr>
          <a:xfrm>
            <a:off x="2030400" y="2167350"/>
            <a:ext cx="7038900" cy="1409700"/>
          </a:xfrm>
          <a:prstGeom prst="rect">
            <a:avLst/>
          </a:prstGeom>
        </p:spPr>
        <p:txBody>
          <a:bodyPr anchorCtr="0" anchor="t" bIns="91425" lIns="91425" spcFirstLastPara="1" rIns="91425" wrap="square" tIns="91425">
            <a:noAutofit/>
          </a:bodyPr>
          <a:lstStyle/>
          <a:p>
            <a:pPr indent="0" lvl="0" marL="0" rtl="0" algn="l">
              <a:lnSpc>
                <a:spcPct val="137500"/>
              </a:lnSpc>
              <a:spcBef>
                <a:spcPts val="0"/>
              </a:spcBef>
              <a:spcAft>
                <a:spcPts val="1800"/>
              </a:spcAft>
              <a:buNone/>
            </a:pPr>
            <a:r>
              <a:rPr i="1" lang="en-GB" sz="1100">
                <a:highlight>
                  <a:schemeClr val="dk1"/>
                </a:highlight>
                <a:latin typeface="Merriweather"/>
                <a:ea typeface="Merriweather"/>
                <a:cs typeface="Merriweather"/>
                <a:sym typeface="Merriweather"/>
              </a:rPr>
              <a:t>Deep learning is an emerging subfield of machine learning. It employs artificial neural network (ANN) algorithms to process data, derive patterns or to develop abstractions, simulating the thinking process of a biological brain. And those ANNs usually contain more than one hidden layer, which is how deep learning got its name—machine learning with stacked neural networks. Going beyond shallow ANNs (usually with only one hidden layer), a deep learning model with the right architectures and parameters can better represent complex non-linear relationships.</a:t>
            </a:r>
            <a:endParaRPr i="1" sz="1100">
              <a:highlight>
                <a:schemeClr val="dk1"/>
              </a:highlight>
              <a:latin typeface="Merriweather"/>
              <a:ea typeface="Merriweather"/>
              <a:cs typeface="Merriweather"/>
              <a:sym typeface="Merriweather"/>
            </a:endParaRPr>
          </a:p>
        </p:txBody>
      </p:sp>
      <p:sp>
        <p:nvSpPr>
          <p:cNvPr id="435" name="Google Shape;435;p27"/>
          <p:cNvSpPr txBox="1"/>
          <p:nvPr/>
        </p:nvSpPr>
        <p:spPr>
          <a:xfrm>
            <a:off x="1297500" y="38560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36" name="Google Shape;436;p27"/>
          <p:cNvSpPr txBox="1"/>
          <p:nvPr>
            <p:ph idx="1" type="body"/>
          </p:nvPr>
        </p:nvSpPr>
        <p:spPr>
          <a:xfrm>
            <a:off x="2030400" y="3856054"/>
            <a:ext cx="5877300" cy="1068000"/>
          </a:xfrm>
          <a:prstGeom prst="rect">
            <a:avLst/>
          </a:prstGeom>
        </p:spPr>
        <p:txBody>
          <a:bodyPr anchorCtr="0" anchor="t" bIns="91425" lIns="91425" spcFirstLastPara="1" rIns="91425" wrap="square" tIns="91425">
            <a:noAutofit/>
          </a:bodyPr>
          <a:lstStyle/>
          <a:p>
            <a:pPr indent="0" lvl="0" marL="0" rtl="0" algn="l">
              <a:lnSpc>
                <a:spcPct val="137500"/>
              </a:lnSpc>
              <a:spcBef>
                <a:spcPts val="0"/>
              </a:spcBef>
              <a:spcAft>
                <a:spcPts val="0"/>
              </a:spcAft>
              <a:buNone/>
            </a:pPr>
            <a:r>
              <a:rPr i="1" lang="en-GB" sz="1100">
                <a:highlight>
                  <a:schemeClr val="dk1"/>
                </a:highlight>
                <a:latin typeface="Merriweather"/>
                <a:ea typeface="Merriweather"/>
                <a:cs typeface="Merriweather"/>
                <a:sym typeface="Merriweather"/>
              </a:rPr>
              <a:t>Deep learning employs a stack of multiple hidden layers of non-linear processing units. The input of a hidden layer is the output of its previous layer. This can be easily observed from the examples of a shallow neural network and a deep neural network shown previously.</a:t>
            </a:r>
            <a:endParaRPr i="1" sz="1100">
              <a:highlight>
                <a:schemeClr val="dk1"/>
              </a:highlight>
              <a:latin typeface="Merriweather"/>
              <a:ea typeface="Merriweather"/>
              <a:cs typeface="Merriweather"/>
              <a:sym typeface="Merriweather"/>
            </a:endParaRPr>
          </a:p>
          <a:p>
            <a:pPr indent="0" lvl="0" marL="0" rtl="0" algn="l">
              <a:spcBef>
                <a:spcPts val="1800"/>
              </a:spcBef>
              <a:spcAft>
                <a:spcPts val="0"/>
              </a:spcAft>
              <a:buNone/>
            </a:pPr>
            <a:r>
              <a:t/>
            </a:r>
            <a:endParaRPr i="1" sz="1100">
              <a:highlight>
                <a:schemeClr val="dk1"/>
              </a:highlight>
              <a:latin typeface="Merriweather"/>
              <a:ea typeface="Merriweather"/>
              <a:cs typeface="Merriweather"/>
              <a:sym typeface="Merriweather"/>
            </a:endParaRPr>
          </a:p>
          <a:p>
            <a:pPr indent="0" lvl="0" marL="0" rtl="0" algn="l">
              <a:spcBef>
                <a:spcPts val="0"/>
              </a:spcBef>
              <a:spcAft>
                <a:spcPts val="1600"/>
              </a:spcAft>
              <a:buNone/>
            </a:pPr>
            <a:r>
              <a:t/>
            </a:r>
            <a:endParaRPr i="1" sz="1100">
              <a:highlight>
                <a:schemeClr val="dk1"/>
              </a:highlight>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8"/>
          <p:cNvSpPr txBox="1"/>
          <p:nvPr>
            <p:ph type="title"/>
          </p:nvPr>
        </p:nvSpPr>
        <p:spPr>
          <a:xfrm>
            <a:off x="790125" y="0"/>
            <a:ext cx="7038900" cy="3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Deep Learning in Industrial Revolution 4.0</a:t>
            </a:r>
            <a:endParaRPr sz="2200"/>
          </a:p>
        </p:txBody>
      </p:sp>
      <p:sp>
        <p:nvSpPr>
          <p:cNvPr id="442" name="Google Shape;442;p28"/>
          <p:cNvSpPr txBox="1"/>
          <p:nvPr/>
        </p:nvSpPr>
        <p:spPr>
          <a:xfrm>
            <a:off x="3939650" y="2246400"/>
            <a:ext cx="52044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Font typeface="Merriweather"/>
              <a:buChar char="➔"/>
            </a:pPr>
            <a:r>
              <a:rPr i="1" lang="en-GB" sz="1100">
                <a:solidFill>
                  <a:schemeClr val="lt1"/>
                </a:solidFill>
                <a:highlight>
                  <a:schemeClr val="dk1"/>
                </a:highlight>
                <a:latin typeface="Merriweather"/>
                <a:ea typeface="Merriweather"/>
                <a:cs typeface="Merriweather"/>
                <a:sym typeface="Merriweather"/>
              </a:rPr>
              <a:t>Using high-tech IoT devices in smart factories leads to higher productivity and improved quality. Replacing manual inspection business models with AI-powered visual insights reduces manufacturing errors and saves money and time. With minimal investment, quality control personnel can set up a smartphone connected to the cloud to monitor manufacturing processes from virtually anywhere. By applying machine learning algorithms, manufacturers can detect errors immediately, rather than at later stages when repair work is more expensive.</a:t>
            </a:r>
            <a:endParaRPr i="1" sz="1300">
              <a:solidFill>
                <a:schemeClr val="lt1"/>
              </a:solidFill>
              <a:highlight>
                <a:schemeClr val="dk1"/>
              </a:highlight>
              <a:latin typeface="Merriweather"/>
              <a:ea typeface="Merriweather"/>
              <a:cs typeface="Merriweather"/>
              <a:sym typeface="Merriweather"/>
            </a:endParaRPr>
          </a:p>
        </p:txBody>
      </p:sp>
      <p:sp>
        <p:nvSpPr>
          <p:cNvPr id="443" name="Google Shape;443;p28"/>
          <p:cNvSpPr txBox="1"/>
          <p:nvPr/>
        </p:nvSpPr>
        <p:spPr>
          <a:xfrm>
            <a:off x="1253550" y="465450"/>
            <a:ext cx="78903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Font typeface="Merriweather"/>
              <a:buChar char="➔"/>
            </a:pPr>
            <a:r>
              <a:rPr i="1" lang="en-GB" sz="1100">
                <a:solidFill>
                  <a:schemeClr val="lt1"/>
                </a:solidFill>
                <a:highlight>
                  <a:schemeClr val="dk1"/>
                </a:highlight>
                <a:latin typeface="Merriweather"/>
                <a:ea typeface="Merriweather"/>
                <a:cs typeface="Merriweather"/>
                <a:sym typeface="Merriweather"/>
              </a:rPr>
              <a:t>Industry 4.0 is revolutionizing the way companies manufacture, improve and distribute their products. Manufacturers are integrating new technologies, including Internet of Things (IoT), cloud computing and analytics, and AI and machine learning into their production facilities and throughout their operations.</a:t>
            </a:r>
            <a:endParaRPr>
              <a:latin typeface="Lato"/>
              <a:ea typeface="Lato"/>
              <a:cs typeface="Lato"/>
              <a:sym typeface="Lato"/>
            </a:endParaRPr>
          </a:p>
        </p:txBody>
      </p:sp>
      <p:sp>
        <p:nvSpPr>
          <p:cNvPr id="444" name="Google Shape;444;p28"/>
          <p:cNvSpPr txBox="1"/>
          <p:nvPr/>
        </p:nvSpPr>
        <p:spPr>
          <a:xfrm>
            <a:off x="2105150" y="1208850"/>
            <a:ext cx="70389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Font typeface="Merriweather"/>
              <a:buChar char="➔"/>
            </a:pPr>
            <a:r>
              <a:rPr i="1" lang="en-GB" sz="1100">
                <a:solidFill>
                  <a:schemeClr val="lt1"/>
                </a:solidFill>
                <a:highlight>
                  <a:schemeClr val="dk1"/>
                </a:highlight>
                <a:latin typeface="Merriweather"/>
                <a:ea typeface="Merriweather"/>
                <a:cs typeface="Merriweather"/>
                <a:sym typeface="Merriweather"/>
              </a:rPr>
              <a:t>These smart factories are equipped with advanced sensors, embedded software and robotics that collect and analyze data and allow for better decision making. Even higher value is created when data from production operations is combined with operational data from ERP, supply chain, customer service and other enterprise systems to create whole new levels of visibility and insight from previously siloed information.</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9"/>
          <p:cNvSpPr txBox="1"/>
          <p:nvPr>
            <p:ph type="title"/>
          </p:nvPr>
        </p:nvSpPr>
        <p:spPr>
          <a:xfrm>
            <a:off x="1297500" y="393750"/>
            <a:ext cx="6264900" cy="8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latin typeface="Times New Roman"/>
                <a:ea typeface="Times New Roman"/>
                <a:cs typeface="Times New Roman"/>
                <a:sym typeface="Times New Roman"/>
              </a:rPr>
              <a:t>Deep Learning in Medical Field</a:t>
            </a:r>
            <a:endParaRPr sz="3500">
              <a:latin typeface="Times New Roman"/>
              <a:ea typeface="Times New Roman"/>
              <a:cs typeface="Times New Roman"/>
              <a:sym typeface="Times New Roman"/>
            </a:endParaRPr>
          </a:p>
        </p:txBody>
      </p:sp>
      <p:pic>
        <p:nvPicPr>
          <p:cNvPr descr="offset_comp_267026.jpg" id="450" name="Google Shape;450;p29"/>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451" name="Google Shape;451;p29"/>
          <p:cNvPicPr preferRelativeResize="0"/>
          <p:nvPr/>
        </p:nvPicPr>
        <p:blipFill rotWithShape="1">
          <a:blip r:embed="rId4">
            <a:alphaModFix/>
          </a:blip>
          <a:srcRect b="-10133" l="28499" r="21977" t="35784"/>
          <a:stretch/>
        </p:blipFill>
        <p:spPr>
          <a:xfrm rot="-5400000">
            <a:off x="6170796" y="1801957"/>
            <a:ext cx="2504700" cy="2509500"/>
          </a:xfrm>
          <a:prstGeom prst="diagStripe">
            <a:avLst>
              <a:gd fmla="val 50445" name="adj"/>
            </a:avLst>
          </a:prstGeom>
          <a:noFill/>
          <a:ln>
            <a:noFill/>
          </a:ln>
        </p:spPr>
      </p:pic>
      <p:pic>
        <p:nvPicPr>
          <p:cNvPr descr="offset_comp_442889_edtied2.jpg" id="452" name="Google Shape;452;p29"/>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453" name="Google Shape;453;p2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grpSp>
        <p:nvGrpSpPr>
          <p:cNvPr id="454" name="Google Shape;454;p29"/>
          <p:cNvGrpSpPr/>
          <p:nvPr/>
        </p:nvGrpSpPr>
        <p:grpSpPr>
          <a:xfrm>
            <a:off x="9" y="1246818"/>
            <a:ext cx="2460300" cy="2460300"/>
            <a:chOff x="284959" y="1318143"/>
            <a:chExt cx="2460300" cy="2460300"/>
          </a:xfrm>
        </p:grpSpPr>
        <p:sp>
          <p:nvSpPr>
            <p:cNvPr id="455" name="Google Shape;455;p29"/>
            <p:cNvSpPr/>
            <p:nvPr/>
          </p:nvSpPr>
          <p:spPr>
            <a:xfrm rot="2700000">
              <a:off x="1270309" y="1053398"/>
              <a:ext cx="489601" cy="2989789"/>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F2F2F"/>
                  </a:solidFill>
                  <a:latin typeface="Roboto"/>
                  <a:ea typeface="Roboto"/>
                  <a:cs typeface="Roboto"/>
                  <a:sym typeface="Roboto"/>
                </a:rPr>
                <a:t>1</a:t>
              </a:r>
              <a:endParaRPr b="1" sz="900">
                <a:solidFill>
                  <a:srgbClr val="2F2F2F"/>
                </a:solidFill>
                <a:latin typeface="Roboto"/>
                <a:ea typeface="Roboto"/>
                <a:cs typeface="Roboto"/>
                <a:sym typeface="Roboto"/>
              </a:endParaRPr>
            </a:p>
          </p:txBody>
        </p:sp>
        <p:sp>
          <p:nvSpPr>
            <p:cNvPr id="457" name="Google Shape;457;p29"/>
            <p:cNvSpPr txBox="1"/>
            <p:nvPr/>
          </p:nvSpPr>
          <p:spPr>
            <a:xfrm rot="-2700000">
              <a:off x="414317" y="2300549"/>
              <a:ext cx="2368666" cy="342805"/>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rgbClr val="FFFFFF"/>
                  </a:solidFill>
                  <a:latin typeface="Roboto"/>
                  <a:ea typeface="Roboto"/>
                  <a:cs typeface="Roboto"/>
                  <a:sym typeface="Roboto"/>
                </a:rPr>
                <a:t>DRUG DISCOVERY</a:t>
              </a:r>
              <a:endParaRPr b="1" sz="1500">
                <a:solidFill>
                  <a:srgbClr val="FFFFFF"/>
                </a:solidFill>
                <a:latin typeface="Roboto"/>
                <a:ea typeface="Roboto"/>
                <a:cs typeface="Roboto"/>
                <a:sym typeface="Roboto"/>
              </a:endParaRPr>
            </a:p>
          </p:txBody>
        </p:sp>
      </p:grpSp>
      <p:grpSp>
        <p:nvGrpSpPr>
          <p:cNvPr id="458" name="Google Shape;458;p29"/>
          <p:cNvGrpSpPr/>
          <p:nvPr/>
        </p:nvGrpSpPr>
        <p:grpSpPr>
          <a:xfrm>
            <a:off x="968051" y="1246818"/>
            <a:ext cx="2460300" cy="2460300"/>
            <a:chOff x="1776626" y="1318143"/>
            <a:chExt cx="2460300" cy="2460300"/>
          </a:xfrm>
        </p:grpSpPr>
        <p:grpSp>
          <p:nvGrpSpPr>
            <p:cNvPr id="459" name="Google Shape;459;p29"/>
            <p:cNvGrpSpPr/>
            <p:nvPr/>
          </p:nvGrpSpPr>
          <p:grpSpPr>
            <a:xfrm>
              <a:off x="1776626" y="1318143"/>
              <a:ext cx="2460300" cy="2460300"/>
              <a:chOff x="1776626" y="1318143"/>
              <a:chExt cx="2460300" cy="2460300"/>
            </a:xfrm>
          </p:grpSpPr>
          <p:sp>
            <p:nvSpPr>
              <p:cNvPr id="460" name="Google Shape;460;p29"/>
              <p:cNvSpPr/>
              <p:nvPr/>
            </p:nvSpPr>
            <p:spPr>
              <a:xfrm rot="2700000">
                <a:off x="2761975" y="1053398"/>
                <a:ext cx="489601" cy="2989789"/>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txBox="1"/>
              <p:nvPr/>
            </p:nvSpPr>
            <p:spPr>
              <a:xfrm rot="-2700000">
                <a:off x="1899549" y="2297849"/>
                <a:ext cx="2376303" cy="342805"/>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MEDICAL IMAGING AND DIAGNOSTICS</a:t>
                </a:r>
                <a:endParaRPr b="1">
                  <a:solidFill>
                    <a:srgbClr val="FFFFFF"/>
                  </a:solidFill>
                  <a:latin typeface="Roboto"/>
                  <a:ea typeface="Roboto"/>
                  <a:cs typeface="Roboto"/>
                  <a:sym typeface="Roboto"/>
                </a:endParaRPr>
              </a:p>
            </p:txBody>
          </p:sp>
        </p:grpSp>
        <p:sp>
          <p:nvSpPr>
            <p:cNvPr id="462" name="Google Shape;462;p2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3D3D3D"/>
                  </a:solidFill>
                  <a:latin typeface="Roboto"/>
                  <a:ea typeface="Roboto"/>
                  <a:cs typeface="Roboto"/>
                  <a:sym typeface="Roboto"/>
                </a:rPr>
                <a:t>2</a:t>
              </a:r>
              <a:endParaRPr b="1" sz="900">
                <a:solidFill>
                  <a:srgbClr val="3D3D3D"/>
                </a:solidFill>
                <a:latin typeface="Roboto"/>
                <a:ea typeface="Roboto"/>
                <a:cs typeface="Roboto"/>
                <a:sym typeface="Roboto"/>
              </a:endParaRPr>
            </a:p>
          </p:txBody>
        </p:sp>
      </p:grpSp>
      <p:grpSp>
        <p:nvGrpSpPr>
          <p:cNvPr id="463" name="Google Shape;463;p29"/>
          <p:cNvGrpSpPr/>
          <p:nvPr/>
        </p:nvGrpSpPr>
        <p:grpSpPr>
          <a:xfrm>
            <a:off x="1897676" y="1341593"/>
            <a:ext cx="2460300" cy="2460300"/>
            <a:chOff x="3269751" y="1318143"/>
            <a:chExt cx="2460300" cy="2460300"/>
          </a:xfrm>
        </p:grpSpPr>
        <p:sp>
          <p:nvSpPr>
            <p:cNvPr id="464" name="Google Shape;464;p29"/>
            <p:cNvSpPr/>
            <p:nvPr/>
          </p:nvSpPr>
          <p:spPr>
            <a:xfrm rot="2700000">
              <a:off x="4255100" y="1053398"/>
              <a:ext cx="489601" cy="2989789"/>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414141"/>
                  </a:solidFill>
                  <a:latin typeface="Roboto"/>
                  <a:ea typeface="Roboto"/>
                  <a:cs typeface="Roboto"/>
                  <a:sym typeface="Roboto"/>
                </a:rPr>
                <a:t>3</a:t>
              </a:r>
              <a:endParaRPr b="1" sz="900">
                <a:solidFill>
                  <a:srgbClr val="414141"/>
                </a:solidFill>
                <a:latin typeface="Roboto"/>
                <a:ea typeface="Roboto"/>
                <a:cs typeface="Roboto"/>
                <a:sym typeface="Roboto"/>
              </a:endParaRPr>
            </a:p>
          </p:txBody>
        </p:sp>
        <p:sp>
          <p:nvSpPr>
            <p:cNvPr id="466" name="Google Shape;466;p29"/>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FFFFFF"/>
                  </a:solidFill>
                  <a:latin typeface="Roboto"/>
                  <a:ea typeface="Roboto"/>
                  <a:cs typeface="Roboto"/>
                  <a:sym typeface="Roboto"/>
                </a:rPr>
                <a:t>SIMPLIFYING</a:t>
              </a:r>
              <a:r>
                <a:rPr b="1" lang="en-GB" sz="1300">
                  <a:solidFill>
                    <a:srgbClr val="FFFFFF"/>
                  </a:solidFill>
                  <a:latin typeface="Roboto"/>
                  <a:ea typeface="Roboto"/>
                  <a:cs typeface="Roboto"/>
                  <a:sym typeface="Roboto"/>
                </a:rPr>
                <a:t> CLINICAL TRIALS</a:t>
              </a:r>
              <a:endParaRPr b="1" sz="1300">
                <a:solidFill>
                  <a:srgbClr val="FFFFFF"/>
                </a:solidFill>
                <a:latin typeface="Roboto"/>
                <a:ea typeface="Roboto"/>
                <a:cs typeface="Roboto"/>
                <a:sym typeface="Roboto"/>
              </a:endParaRPr>
            </a:p>
          </p:txBody>
        </p:sp>
      </p:grpSp>
      <p:grpSp>
        <p:nvGrpSpPr>
          <p:cNvPr id="467" name="Google Shape;467;p29"/>
          <p:cNvGrpSpPr/>
          <p:nvPr/>
        </p:nvGrpSpPr>
        <p:grpSpPr>
          <a:xfrm>
            <a:off x="2853943" y="1384993"/>
            <a:ext cx="2460300" cy="2460300"/>
            <a:chOff x="4761418" y="1318143"/>
            <a:chExt cx="2460300" cy="2460300"/>
          </a:xfrm>
        </p:grpSpPr>
        <p:sp>
          <p:nvSpPr>
            <p:cNvPr id="468" name="Google Shape;468;p29"/>
            <p:cNvSpPr/>
            <p:nvPr/>
          </p:nvSpPr>
          <p:spPr>
            <a:xfrm rot="2700000">
              <a:off x="5746767" y="1053398"/>
              <a:ext cx="489601" cy="2989789"/>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464646"/>
                  </a:solidFill>
                  <a:latin typeface="Roboto"/>
                  <a:ea typeface="Roboto"/>
                  <a:cs typeface="Roboto"/>
                  <a:sym typeface="Roboto"/>
                </a:rPr>
                <a:t>4</a:t>
              </a:r>
              <a:endParaRPr b="1" sz="900">
                <a:solidFill>
                  <a:srgbClr val="464646"/>
                </a:solidFill>
                <a:latin typeface="Roboto"/>
                <a:ea typeface="Roboto"/>
                <a:cs typeface="Roboto"/>
                <a:sym typeface="Roboto"/>
              </a:endParaRPr>
            </a:p>
          </p:txBody>
        </p:sp>
        <p:sp>
          <p:nvSpPr>
            <p:cNvPr id="470" name="Google Shape;470;p29"/>
            <p:cNvSpPr txBox="1"/>
            <p:nvPr/>
          </p:nvSpPr>
          <p:spPr>
            <a:xfrm rot="-2700000">
              <a:off x="4896424" y="2302799"/>
              <a:ext cx="2362302" cy="342805"/>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FFFFFF"/>
                  </a:solidFill>
                  <a:latin typeface="Roboto"/>
                  <a:ea typeface="Roboto"/>
                  <a:cs typeface="Roboto"/>
                  <a:sym typeface="Roboto"/>
                </a:rPr>
                <a:t>IMPROVED HEALTH RECORD AND </a:t>
              </a:r>
              <a:r>
                <a:rPr b="1" lang="en-GB" sz="1300">
                  <a:solidFill>
                    <a:srgbClr val="FFFFFF"/>
                  </a:solidFill>
                  <a:latin typeface="Roboto"/>
                  <a:ea typeface="Roboto"/>
                  <a:cs typeface="Roboto"/>
                  <a:sym typeface="Roboto"/>
                </a:rPr>
                <a:t>PATIENT</a:t>
              </a:r>
              <a:r>
                <a:rPr b="1" lang="en-GB" sz="1300">
                  <a:solidFill>
                    <a:srgbClr val="FFFFFF"/>
                  </a:solidFill>
                  <a:latin typeface="Roboto"/>
                  <a:ea typeface="Roboto"/>
                  <a:cs typeface="Roboto"/>
                  <a:sym typeface="Roboto"/>
                </a:rPr>
                <a:t> </a:t>
              </a:r>
              <a:r>
                <a:rPr b="1" lang="en-GB" sz="1300">
                  <a:solidFill>
                    <a:srgbClr val="FFFFFF"/>
                  </a:solidFill>
                  <a:latin typeface="Roboto"/>
                  <a:ea typeface="Roboto"/>
                  <a:cs typeface="Roboto"/>
                  <a:sym typeface="Roboto"/>
                </a:rPr>
                <a:t>MONITORING</a:t>
              </a:r>
              <a:endParaRPr b="1" sz="1300">
                <a:solidFill>
                  <a:srgbClr val="FFFFFF"/>
                </a:solidFill>
                <a:latin typeface="Roboto"/>
                <a:ea typeface="Roboto"/>
                <a:cs typeface="Roboto"/>
                <a:sym typeface="Roboto"/>
              </a:endParaRPr>
            </a:p>
          </p:txBody>
        </p:sp>
      </p:grpSp>
      <p:grpSp>
        <p:nvGrpSpPr>
          <p:cNvPr id="471" name="Google Shape;471;p29"/>
          <p:cNvGrpSpPr/>
          <p:nvPr/>
        </p:nvGrpSpPr>
        <p:grpSpPr>
          <a:xfrm>
            <a:off x="3801503" y="1463268"/>
            <a:ext cx="2460300" cy="2460300"/>
            <a:chOff x="6254516" y="1318143"/>
            <a:chExt cx="2460300" cy="2460300"/>
          </a:xfrm>
        </p:grpSpPr>
        <p:sp>
          <p:nvSpPr>
            <p:cNvPr id="472" name="Google Shape;472;p29"/>
            <p:cNvSpPr/>
            <p:nvPr/>
          </p:nvSpPr>
          <p:spPr>
            <a:xfrm rot="2700000">
              <a:off x="7239866" y="1053398"/>
              <a:ext cx="489601" cy="2989789"/>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505050"/>
                  </a:solidFill>
                  <a:latin typeface="Roboto"/>
                  <a:ea typeface="Roboto"/>
                  <a:cs typeface="Roboto"/>
                  <a:sym typeface="Roboto"/>
                </a:rPr>
                <a:t>5</a:t>
              </a:r>
              <a:endParaRPr b="1" sz="900">
                <a:solidFill>
                  <a:srgbClr val="505050"/>
                </a:solidFill>
                <a:latin typeface="Roboto"/>
                <a:ea typeface="Roboto"/>
                <a:cs typeface="Roboto"/>
                <a:sym typeface="Roboto"/>
              </a:endParaRPr>
            </a:p>
          </p:txBody>
        </p:sp>
        <p:sp>
          <p:nvSpPr>
            <p:cNvPr id="474" name="Google Shape;474;p29"/>
            <p:cNvSpPr txBox="1"/>
            <p:nvPr/>
          </p:nvSpPr>
          <p:spPr>
            <a:xfrm rot="-2700000">
              <a:off x="6375763" y="2297099"/>
              <a:ext cx="2378424" cy="342805"/>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FFFFFF"/>
                  </a:solidFill>
                  <a:latin typeface="Roboto"/>
                  <a:ea typeface="Roboto"/>
                  <a:cs typeface="Roboto"/>
                  <a:sym typeface="Roboto"/>
                </a:rPr>
                <a:t>DERIVING INSIGHTS AND ACCURATE RESULTS</a:t>
              </a:r>
              <a:endParaRPr b="1" sz="1300">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0"/>
          <p:cNvSpPr txBox="1"/>
          <p:nvPr/>
        </p:nvSpPr>
        <p:spPr>
          <a:xfrm>
            <a:off x="0" y="1087500"/>
            <a:ext cx="7959000" cy="40560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0"/>
              </a:spcBef>
              <a:spcAft>
                <a:spcPts val="0"/>
              </a:spcAft>
              <a:buClr>
                <a:schemeClr val="lt1"/>
              </a:buClr>
              <a:buSzPts val="1000"/>
              <a:buFont typeface="Merriweather"/>
              <a:buAutoNum type="arabicPeriod"/>
            </a:pPr>
            <a:r>
              <a:rPr i="1" lang="en-GB" sz="1000">
                <a:solidFill>
                  <a:schemeClr val="lt1"/>
                </a:solidFill>
                <a:highlight>
                  <a:schemeClr val="dk1"/>
                </a:highlight>
                <a:latin typeface="Merriweather"/>
                <a:ea typeface="Merriweather"/>
                <a:cs typeface="Merriweather"/>
                <a:sym typeface="Merriweather"/>
              </a:rPr>
              <a:t>In recent years, the techniques of Internet of Things (IoT) and mobile communications have been developed to detect and collect human and environment information (e.g. geo-information, weather information, bio-information, human behaviors, etc.) for a variety of intelligent services and applications. The three layers in IoT are the sensor, networking, and application layers; several techniques and standards (e.g. oneM2M, Open Connectivity Foundation, etc.) have been proposed and established for these three layers. For the sensor and networking layers, the rise of mobile technology advancements (e.g. wireless sensor networks, LoRaWAN, Sigfox, narrow band-IoT, etc.) has led to a new wave of machine-to-machine (M2M), machine-to-human (M2H), human-to-human (H2H), and human-to-machine (H2M) communications. For the application layer, the IoT techniques in several applications, including energy, enterprise, healthcare, public services, residency, retail, and transportation, have been designed and implemented to detect environmental changes and send instant updates to a cloud computing server farm via mobile communications and middleware for big data analyses. One of the perfect examples is that the vehicle on-board units can instantly detect and share information about the vehicle geolocation, speed, following distance, as well as gaps with other neighboring vehicles. Big data can be collected by IoT techniques and then analyzed by deep learning techniques for a variety of applications and services.</a:t>
            </a:r>
            <a:endParaRPr i="1" sz="1000">
              <a:solidFill>
                <a:schemeClr val="lt1"/>
              </a:solidFill>
              <a:highlight>
                <a:schemeClr val="dk1"/>
              </a:highlight>
              <a:latin typeface="Merriweather"/>
              <a:ea typeface="Merriweather"/>
              <a:cs typeface="Merriweather"/>
              <a:sym typeface="Merriweather"/>
            </a:endParaRPr>
          </a:p>
          <a:p>
            <a:pPr indent="-292100" lvl="0" marL="457200" rtl="0" algn="just">
              <a:lnSpc>
                <a:spcPct val="115000"/>
              </a:lnSpc>
              <a:spcBef>
                <a:spcPts val="0"/>
              </a:spcBef>
              <a:spcAft>
                <a:spcPts val="0"/>
              </a:spcAft>
              <a:buClr>
                <a:schemeClr val="lt1"/>
              </a:buClr>
              <a:buSzPts val="1000"/>
              <a:buFont typeface="Merriweather"/>
              <a:buAutoNum type="arabicPeriod"/>
            </a:pPr>
            <a:r>
              <a:rPr i="1" lang="en-GB" sz="1000">
                <a:solidFill>
                  <a:schemeClr val="lt1"/>
                </a:solidFill>
                <a:highlight>
                  <a:schemeClr val="dk1"/>
                </a:highlight>
                <a:latin typeface="Merriweather"/>
                <a:ea typeface="Merriweather"/>
                <a:cs typeface="Merriweather"/>
                <a:sym typeface="Merriweather"/>
              </a:rPr>
              <a:t>Deep learning techniques, e.g. neural network (NN), convolutional neural network (CNN), recurrent neural network (RNN), long short-term memory (LSTM), etc., have been popularly applied into image recognition and time-series inference for IoT applications. Advanced driver assistance systems and autonomous cars, for instance, have been developed based on machine learning and deep learning techniques, which perform forward collision warning, blind spot monitoring, lane departure warning, traffic sign recognition, traffic safety, infrastructure management and congestion, and so on. Autonomous cars can share their detected information, such as traffic signs, collision events, etc., with other cars via vehicular communication systems, e.g., dedicated short range communications (DSRC), vehicular ad hoc networks (VANETs), long term evolution (LTE), and 5th generation mobile networks for cooperation. However, how to enhance the performance and efficiency of these deep learning techniques is one of the big challenges for implementing these real-time applications.</a:t>
            </a:r>
            <a:endParaRPr i="1" sz="1000">
              <a:solidFill>
                <a:schemeClr val="lt1"/>
              </a:solidFill>
              <a:highlight>
                <a:schemeClr val="dk1"/>
              </a:highlight>
              <a:latin typeface="Merriweather"/>
              <a:ea typeface="Merriweather"/>
              <a:cs typeface="Merriweather"/>
              <a:sym typeface="Merriweather"/>
            </a:endParaRPr>
          </a:p>
        </p:txBody>
      </p:sp>
      <p:sp>
        <p:nvSpPr>
          <p:cNvPr id="480" name="Google Shape;480;p3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0"/>
          <p:cNvGrpSpPr/>
          <p:nvPr/>
        </p:nvGrpSpPr>
        <p:grpSpPr>
          <a:xfrm>
            <a:off x="8080036" y="4186920"/>
            <a:ext cx="478081" cy="462776"/>
            <a:chOff x="7384385" y="3857442"/>
            <a:chExt cx="523637" cy="506874"/>
          </a:xfrm>
        </p:grpSpPr>
        <p:sp>
          <p:nvSpPr>
            <p:cNvPr id="482" name="Google Shape;482;p3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0"/>
            <p:cNvGrpSpPr/>
            <p:nvPr/>
          </p:nvGrpSpPr>
          <p:grpSpPr>
            <a:xfrm>
              <a:off x="7384385" y="3857442"/>
              <a:ext cx="523637" cy="498900"/>
              <a:chOff x="7384385" y="3857442"/>
              <a:chExt cx="523637" cy="498900"/>
            </a:xfrm>
          </p:grpSpPr>
          <p:sp>
            <p:nvSpPr>
              <p:cNvPr id="484" name="Google Shape;484;p3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 name="Google Shape;486;p30"/>
          <p:cNvGrpSpPr/>
          <p:nvPr/>
        </p:nvGrpSpPr>
        <p:grpSpPr>
          <a:xfrm>
            <a:off x="7958908" y="1975504"/>
            <a:ext cx="1176234" cy="2788934"/>
            <a:chOff x="7958908" y="1975504"/>
            <a:chExt cx="1176234" cy="2788934"/>
          </a:xfrm>
        </p:grpSpPr>
        <p:grpSp>
          <p:nvGrpSpPr>
            <p:cNvPr id="487" name="Google Shape;487;p30"/>
            <p:cNvGrpSpPr/>
            <p:nvPr/>
          </p:nvGrpSpPr>
          <p:grpSpPr>
            <a:xfrm>
              <a:off x="8110755" y="1975504"/>
              <a:ext cx="1024386" cy="1522884"/>
              <a:chOff x="6505573" y="2745170"/>
              <a:chExt cx="1122000" cy="1668000"/>
            </a:xfrm>
          </p:grpSpPr>
          <p:sp>
            <p:nvSpPr>
              <p:cNvPr id="488" name="Google Shape;488;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2" name="Google Shape;492;p30"/>
            <p:cNvPicPr preferRelativeResize="0"/>
            <p:nvPr/>
          </p:nvPicPr>
          <p:blipFill rotWithShape="1">
            <a:blip r:embed="rId3">
              <a:alphaModFix/>
            </a:blip>
            <a:srcRect b="16020" l="53168" r="26238" t="53058"/>
            <a:stretch/>
          </p:blipFill>
          <p:spPr>
            <a:xfrm>
              <a:off x="8110847" y="2070346"/>
              <a:ext cx="1024200" cy="1333200"/>
            </a:xfrm>
            <a:prstGeom prst="rect">
              <a:avLst/>
            </a:prstGeom>
            <a:noFill/>
            <a:ln>
              <a:noFill/>
            </a:ln>
          </p:spPr>
        </p:pic>
        <p:grpSp>
          <p:nvGrpSpPr>
            <p:cNvPr id="493" name="Google Shape;493;p30"/>
            <p:cNvGrpSpPr/>
            <p:nvPr/>
          </p:nvGrpSpPr>
          <p:grpSpPr>
            <a:xfrm>
              <a:off x="7958908" y="2627860"/>
              <a:ext cx="520684" cy="1036470"/>
              <a:chOff x="9543736" y="4486132"/>
              <a:chExt cx="570300" cy="1135235"/>
            </a:xfrm>
          </p:grpSpPr>
          <p:sp>
            <p:nvSpPr>
              <p:cNvPr id="494" name="Google Shape;494;p3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8" name="Google Shape;498;p30"/>
            <p:cNvPicPr preferRelativeResize="0"/>
            <p:nvPr/>
          </p:nvPicPr>
          <p:blipFill rotWithShape="1">
            <a:blip r:embed="rId3">
              <a:alphaModFix/>
            </a:blip>
            <a:srcRect b="36733" l="41330" r="47980" t="42211"/>
            <a:stretch/>
          </p:blipFill>
          <p:spPr>
            <a:xfrm>
              <a:off x="7959012" y="2701659"/>
              <a:ext cx="520500" cy="888900"/>
            </a:xfrm>
            <a:prstGeom prst="round2SameRect">
              <a:avLst>
                <a:gd fmla="val 4129" name="adj1"/>
                <a:gd fmla="val 0" name="adj2"/>
              </a:avLst>
            </a:prstGeom>
            <a:noFill/>
            <a:ln>
              <a:noFill/>
            </a:ln>
          </p:spPr>
        </p:pic>
        <p:grpSp>
          <p:nvGrpSpPr>
            <p:cNvPr id="499" name="Google Shape;499;p30"/>
            <p:cNvGrpSpPr/>
            <p:nvPr/>
          </p:nvGrpSpPr>
          <p:grpSpPr>
            <a:xfrm>
              <a:off x="8091329" y="4072161"/>
              <a:ext cx="455496" cy="692277"/>
              <a:chOff x="7384375" y="3728000"/>
              <a:chExt cx="498900" cy="758244"/>
            </a:xfrm>
          </p:grpSpPr>
          <p:sp>
            <p:nvSpPr>
              <p:cNvPr id="500" name="Google Shape;500;p3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4" name="Google Shape;504;p30"/>
            <p:cNvPicPr preferRelativeResize="0"/>
            <p:nvPr/>
          </p:nvPicPr>
          <p:blipFill rotWithShape="1">
            <a:blip r:embed="rId3">
              <a:alphaModFix/>
            </a:blip>
            <a:srcRect b="36557" l="48584" r="37425" t="47335"/>
            <a:stretch/>
          </p:blipFill>
          <p:spPr>
            <a:xfrm>
              <a:off x="8118830" y="4218641"/>
              <a:ext cx="400500" cy="399300"/>
            </a:xfrm>
            <a:prstGeom prst="ellipse">
              <a:avLst/>
            </a:prstGeom>
            <a:noFill/>
            <a:ln cap="flat" cmpd="sng" w="9525">
              <a:solidFill>
                <a:srgbClr val="FFFFFF"/>
              </a:solidFill>
              <a:prstDash val="solid"/>
              <a:round/>
              <a:headEnd len="sm" w="sm" type="none"/>
              <a:tailEnd len="sm" w="sm" type="none"/>
            </a:ln>
          </p:spPr>
        </p:pic>
        <p:grpSp>
          <p:nvGrpSpPr>
            <p:cNvPr id="505" name="Google Shape;505;p30"/>
            <p:cNvGrpSpPr/>
            <p:nvPr/>
          </p:nvGrpSpPr>
          <p:grpSpPr>
            <a:xfrm>
              <a:off x="8679143" y="4072161"/>
              <a:ext cx="435785" cy="692277"/>
              <a:chOff x="7982421" y="3727763"/>
              <a:chExt cx="477311" cy="758244"/>
            </a:xfrm>
          </p:grpSpPr>
          <p:sp>
            <p:nvSpPr>
              <p:cNvPr id="506" name="Google Shape;506;p3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4" name="Google Shape;514;p30"/>
            <p:cNvPicPr preferRelativeResize="0"/>
            <p:nvPr/>
          </p:nvPicPr>
          <p:blipFill rotWithShape="1">
            <a:blip r:embed="rId3">
              <a:alphaModFix/>
            </a:blip>
            <a:srcRect b="27092" l="49668" r="37351" t="55915"/>
            <a:stretch/>
          </p:blipFill>
          <p:spPr>
            <a:xfrm>
              <a:off x="8679160" y="4203362"/>
              <a:ext cx="379200" cy="429900"/>
            </a:xfrm>
            <a:prstGeom prst="roundRect">
              <a:avLst>
                <a:gd fmla="val 7794" name="adj"/>
              </a:avLst>
            </a:prstGeom>
            <a:noFill/>
            <a:ln cap="flat" cmpd="sng" w="9525">
              <a:solidFill>
                <a:srgbClr val="FFFFFF"/>
              </a:solidFill>
              <a:prstDash val="solid"/>
              <a:round/>
              <a:headEnd len="sm" w="sm" type="none"/>
              <a:tailEnd len="sm" w="sm" type="none"/>
            </a:ln>
          </p:spPr>
        </p:pic>
      </p:grpSp>
      <p:sp>
        <p:nvSpPr>
          <p:cNvPr id="515" name="Google Shape;515;p30"/>
          <p:cNvSpPr txBox="1"/>
          <p:nvPr>
            <p:ph type="title"/>
          </p:nvPr>
        </p:nvSpPr>
        <p:spPr>
          <a:xfrm>
            <a:off x="1150350" y="139275"/>
            <a:ext cx="7908000" cy="5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 X IOT Industry = MASSIVE CHANGE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1"/>
          <p:cNvSpPr txBox="1"/>
          <p:nvPr>
            <p:ph idx="2" type="title"/>
          </p:nvPr>
        </p:nvSpPr>
        <p:spPr>
          <a:xfrm>
            <a:off x="1105850" y="0"/>
            <a:ext cx="3197400" cy="14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1700"/>
              <a:t>Company’s Working on DEEP LEARNING AND OTHER MNCS EXAMPLES</a:t>
            </a:r>
            <a:endParaRPr b="1" i="1" sz="1700"/>
          </a:p>
        </p:txBody>
      </p:sp>
      <p:sp>
        <p:nvSpPr>
          <p:cNvPr id="521" name="Google Shape;521;p31"/>
          <p:cNvSpPr txBox="1"/>
          <p:nvPr/>
        </p:nvSpPr>
        <p:spPr>
          <a:xfrm>
            <a:off x="81950" y="1321400"/>
            <a:ext cx="4221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lt1"/>
                </a:solidFill>
                <a:highlight>
                  <a:schemeClr val="dk1"/>
                </a:highlight>
                <a:latin typeface="Merriweather"/>
                <a:ea typeface="Merriweather"/>
                <a:cs typeface="Merriweather"/>
                <a:sym typeface="Merriweather"/>
              </a:rPr>
              <a:t>The United States Department of Defense applied deep learning to train robots in new tasks through observation</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rPr i="1" lang="en-GB" sz="1200">
                <a:solidFill>
                  <a:schemeClr val="lt1"/>
                </a:solidFill>
                <a:highlight>
                  <a:schemeClr val="dk1"/>
                </a:highlight>
                <a:latin typeface="Merriweather"/>
                <a:ea typeface="Merriweather"/>
                <a:cs typeface="Merriweather"/>
                <a:sym typeface="Merriweather"/>
              </a:rPr>
              <a:t>Deep Mind by google eg</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rPr i="1" lang="en-GB" sz="1200">
                <a:solidFill>
                  <a:schemeClr val="lt1"/>
                </a:solidFill>
                <a:highlight>
                  <a:schemeClr val="dk1"/>
                </a:highlight>
                <a:latin typeface="Merriweather"/>
                <a:ea typeface="Merriweather"/>
                <a:cs typeface="Merriweather"/>
                <a:sym typeface="Merriweather"/>
              </a:rPr>
              <a:t>Open ai chat gpt</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rPr i="1" lang="en-GB" sz="1200">
                <a:solidFill>
                  <a:schemeClr val="lt1"/>
                </a:solidFill>
                <a:highlight>
                  <a:schemeClr val="dk1"/>
                </a:highlight>
                <a:latin typeface="Merriweather"/>
                <a:ea typeface="Merriweather"/>
                <a:cs typeface="Merriweather"/>
                <a:sym typeface="Merriweather"/>
              </a:rPr>
              <a:t>DALL.E creates image if any search is given created by open ai company</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t/>
            </a:r>
            <a:endParaRPr i="1" sz="1200">
              <a:solidFill>
                <a:schemeClr val="lt1"/>
              </a:solidFill>
              <a:highlight>
                <a:schemeClr val="dk1"/>
              </a:highlight>
              <a:latin typeface="Merriweather"/>
              <a:ea typeface="Merriweather"/>
              <a:cs typeface="Merriweather"/>
              <a:sym typeface="Merriweather"/>
            </a:endParaRPr>
          </a:p>
          <a:p>
            <a:pPr indent="0" lvl="0" marL="0" rtl="0" algn="l">
              <a:spcBef>
                <a:spcPts val="0"/>
              </a:spcBef>
              <a:spcAft>
                <a:spcPts val="0"/>
              </a:spcAft>
              <a:buNone/>
            </a:pPr>
            <a:r>
              <a:rPr i="1" lang="en-GB" sz="1200">
                <a:solidFill>
                  <a:schemeClr val="lt1"/>
                </a:solidFill>
                <a:highlight>
                  <a:schemeClr val="dk1"/>
                </a:highlight>
                <a:latin typeface="Merriweather"/>
                <a:ea typeface="Merriweather"/>
                <a:cs typeface="Merriweather"/>
                <a:sym typeface="Merriweather"/>
              </a:rPr>
              <a:t>You know all of this let us show you some different examples</a:t>
            </a:r>
            <a:endParaRPr i="1" sz="1200">
              <a:solidFill>
                <a:schemeClr val="lt1"/>
              </a:solidFill>
              <a:highlight>
                <a:schemeClr val="dk1"/>
              </a:highlight>
              <a:latin typeface="Merriweather"/>
              <a:ea typeface="Merriweather"/>
              <a:cs typeface="Merriweather"/>
              <a:sym typeface="Merriweather"/>
            </a:endParaRPr>
          </a:p>
        </p:txBody>
      </p:sp>
      <p:sp>
        <p:nvSpPr>
          <p:cNvPr id="522" name="Google Shape;522;p31"/>
          <p:cNvSpPr txBox="1"/>
          <p:nvPr/>
        </p:nvSpPr>
        <p:spPr>
          <a:xfrm>
            <a:off x="4339550" y="3234900"/>
            <a:ext cx="4768200" cy="1961100"/>
          </a:xfrm>
          <a:prstGeom prst="rect">
            <a:avLst/>
          </a:prstGeom>
          <a:noFill/>
          <a:ln>
            <a:noFill/>
          </a:ln>
        </p:spPr>
        <p:txBody>
          <a:bodyPr anchorCtr="0" anchor="t" bIns="91425" lIns="91425" spcFirstLastPara="1" rIns="91425" wrap="square" tIns="91425">
            <a:spAutoFit/>
          </a:bodyPr>
          <a:lstStyle/>
          <a:p>
            <a:pPr indent="0" lvl="0" marL="0" rtl="0" algn="just">
              <a:lnSpc>
                <a:spcPct val="170000"/>
              </a:lnSpc>
              <a:spcBef>
                <a:spcPts val="0"/>
              </a:spcBef>
              <a:spcAft>
                <a:spcPts val="1200"/>
              </a:spcAft>
              <a:buNone/>
            </a:pPr>
            <a:r>
              <a:rPr i="1" lang="en-GB" sz="1200">
                <a:solidFill>
                  <a:schemeClr val="dk1"/>
                </a:solidFill>
                <a:highlight>
                  <a:srgbClr val="FFFFFF"/>
                </a:highlight>
                <a:latin typeface="Merriweather"/>
                <a:ea typeface="Merriweather"/>
                <a:cs typeface="Merriweather"/>
                <a:sym typeface="Merriweather"/>
              </a:rPr>
              <a:t>OpenAI Revenue USD 27.4 M : </a:t>
            </a:r>
            <a:r>
              <a:rPr i="1" lang="en-GB" sz="1000">
                <a:solidFill>
                  <a:schemeClr val="dk1"/>
                </a:solidFill>
                <a:highlight>
                  <a:srgbClr val="FFFFFF"/>
                </a:highlight>
                <a:latin typeface="Merriweather"/>
                <a:ea typeface="Merriweather"/>
                <a:cs typeface="Merriweather"/>
                <a:sym typeface="Merriweather"/>
              </a:rPr>
              <a:t>Although enormous quantities of money have been obtained through investments and some through acquisitions, the non-profit research group focuses around the creation of AI for the benefit of all humanity and has managed to keep its open source mentality. </a:t>
            </a:r>
            <a:r>
              <a:rPr i="1" lang="en-GB" sz="1000">
                <a:solidFill>
                  <a:schemeClr val="dk1"/>
                </a:solidFill>
                <a:highlight>
                  <a:srgbClr val="FFFFFF"/>
                </a:highlight>
                <a:uFill>
                  <a:noFill/>
                </a:uFill>
                <a:latin typeface="Merriweather"/>
                <a:ea typeface="Merriweather"/>
                <a:cs typeface="Merriweather"/>
                <a:sym typeface="Merriweather"/>
                <a:hlinkClick r:id="rId3">
                  <a:extLst>
                    <a:ext uri="{A12FA001-AC4F-418D-AE19-62706E023703}">
                      <ahyp:hlinkClr val="tx"/>
                    </a:ext>
                  </a:extLst>
                </a:hlinkClick>
              </a:rPr>
              <a:t>OpenAI</a:t>
            </a:r>
            <a:r>
              <a:rPr i="1" lang="en-GB" sz="1000">
                <a:solidFill>
                  <a:schemeClr val="dk1"/>
                </a:solidFill>
                <a:highlight>
                  <a:srgbClr val="FFFFFF"/>
                </a:highlight>
                <a:latin typeface="Merriweather"/>
                <a:ea typeface="Merriweather"/>
                <a:cs typeface="Merriweather"/>
                <a:sym typeface="Merriweather"/>
              </a:rPr>
              <a:t> employs some of the most well-known individuals in AI, including deep learning expert Ilya Sutskever. Microsoft, Amazon, and Elon Musk are among its sponsors.</a:t>
            </a:r>
            <a:endParaRPr i="1" sz="1000">
              <a:solidFill>
                <a:schemeClr val="dk1"/>
              </a:solidFill>
              <a:latin typeface="Merriweather"/>
              <a:ea typeface="Merriweather"/>
              <a:cs typeface="Merriweather"/>
              <a:sym typeface="Merriweather"/>
            </a:endParaRPr>
          </a:p>
        </p:txBody>
      </p:sp>
      <p:sp>
        <p:nvSpPr>
          <p:cNvPr id="523" name="Google Shape;523;p31"/>
          <p:cNvSpPr txBox="1"/>
          <p:nvPr/>
        </p:nvSpPr>
        <p:spPr>
          <a:xfrm>
            <a:off x="4303250" y="0"/>
            <a:ext cx="4840800" cy="2682900"/>
          </a:xfrm>
          <a:prstGeom prst="rect">
            <a:avLst/>
          </a:prstGeom>
          <a:noFill/>
          <a:ln>
            <a:noFill/>
          </a:ln>
        </p:spPr>
        <p:txBody>
          <a:bodyPr anchorCtr="0" anchor="t" bIns="91425" lIns="91425" spcFirstLastPara="1" rIns="91425" wrap="square" tIns="91425">
            <a:spAutoFit/>
          </a:bodyPr>
          <a:lstStyle/>
          <a:p>
            <a:pPr indent="0" lvl="0" marL="0" rtl="0" algn="just">
              <a:lnSpc>
                <a:spcPct val="170000"/>
              </a:lnSpc>
              <a:spcBef>
                <a:spcPts val="0"/>
              </a:spcBef>
              <a:spcAft>
                <a:spcPts val="1200"/>
              </a:spcAft>
              <a:buNone/>
            </a:pPr>
            <a:r>
              <a:rPr i="1" lang="en-GB" sz="1200">
                <a:solidFill>
                  <a:schemeClr val="lt1"/>
                </a:solidFill>
                <a:highlight>
                  <a:schemeClr val="dk1"/>
                </a:highlight>
                <a:latin typeface="Merriweather"/>
                <a:ea typeface="Merriweather"/>
                <a:cs typeface="Merriweather"/>
                <a:sym typeface="Merriweather"/>
              </a:rPr>
              <a:t>Neurala Revenue USD 32.1 M :</a:t>
            </a:r>
            <a:r>
              <a:rPr i="1" lang="en-GB" sz="1100">
                <a:solidFill>
                  <a:schemeClr val="lt1"/>
                </a:solidFill>
                <a:highlight>
                  <a:schemeClr val="dk1"/>
                </a:highlight>
                <a:latin typeface="Merriweather"/>
                <a:ea typeface="Merriweather"/>
                <a:cs typeface="Merriweather"/>
                <a:sym typeface="Merriweather"/>
              </a:rPr>
              <a:t> Founded in 2006, is a visual AI software pioneer. Neurala helps industrial companies improve their quality inspection process with technology that dramatically reduces the time, cost, and skills required to build and maintain production-quality custom vision AI solutions, as part of its mission to make AI more applicable and useful in real-world applications. Neurala's research team pioneered Lifelong-DNN (L-DNN) technology, which reduces data needs for AI model building and enables continuous learning in the cloud or at the edge,. </a:t>
            </a:r>
            <a:endParaRPr i="1" sz="1100">
              <a:solidFill>
                <a:schemeClr val="lt1"/>
              </a:solidFill>
              <a:highlight>
                <a:schemeClr val="dk1"/>
              </a:highlight>
              <a:latin typeface="Merriweather"/>
              <a:ea typeface="Merriweather"/>
              <a:cs typeface="Merriweather"/>
              <a:sym typeface="Merriweather"/>
            </a:endParaRPr>
          </a:p>
        </p:txBody>
      </p:sp>
      <p:sp>
        <p:nvSpPr>
          <p:cNvPr id="524" name="Google Shape;524;p31"/>
          <p:cNvSpPr txBox="1"/>
          <p:nvPr/>
        </p:nvSpPr>
        <p:spPr>
          <a:xfrm>
            <a:off x="41000" y="3391950"/>
            <a:ext cx="4303200" cy="1699200"/>
          </a:xfrm>
          <a:prstGeom prst="rect">
            <a:avLst/>
          </a:prstGeom>
          <a:noFill/>
          <a:ln>
            <a:noFill/>
          </a:ln>
        </p:spPr>
        <p:txBody>
          <a:bodyPr anchorCtr="0" anchor="t" bIns="91425" lIns="91425" spcFirstLastPara="1" rIns="91425" wrap="square" tIns="91425">
            <a:spAutoFit/>
          </a:bodyPr>
          <a:lstStyle/>
          <a:p>
            <a:pPr indent="0" lvl="0" marL="0" rtl="0" algn="just">
              <a:lnSpc>
                <a:spcPct val="170000"/>
              </a:lnSpc>
              <a:spcBef>
                <a:spcPts val="0"/>
              </a:spcBef>
              <a:spcAft>
                <a:spcPts val="1200"/>
              </a:spcAft>
              <a:buNone/>
            </a:pPr>
            <a:r>
              <a:rPr i="1" lang="en-GB" sz="1200">
                <a:solidFill>
                  <a:schemeClr val="dk1"/>
                </a:solidFill>
                <a:highlight>
                  <a:schemeClr val="lt1"/>
                </a:highlight>
                <a:latin typeface="Merriweather"/>
                <a:ea typeface="Merriweather"/>
                <a:cs typeface="Merriweather"/>
                <a:sym typeface="Merriweather"/>
              </a:rPr>
              <a:t>Qualcomm (Revenue USD 23.53 B :</a:t>
            </a:r>
            <a:r>
              <a:rPr i="1" lang="en-GB" sz="1000">
                <a:solidFill>
                  <a:schemeClr val="dk1"/>
                </a:solidFill>
                <a:highlight>
                  <a:schemeClr val="lt1"/>
                </a:highlight>
                <a:latin typeface="Merriweather"/>
                <a:ea typeface="Merriweather"/>
                <a:cs typeface="Merriweather"/>
                <a:sym typeface="Merriweather"/>
              </a:rPr>
              <a:t> </a:t>
            </a:r>
            <a:r>
              <a:rPr i="1" lang="en-GB" sz="1000">
                <a:solidFill>
                  <a:schemeClr val="dk1"/>
                </a:solidFill>
                <a:highlight>
                  <a:schemeClr val="lt1"/>
                </a:highlight>
                <a:uFill>
                  <a:noFill/>
                </a:uFill>
                <a:latin typeface="Merriweather"/>
                <a:ea typeface="Merriweather"/>
                <a:cs typeface="Merriweather"/>
                <a:sym typeface="Merriweather"/>
                <a:hlinkClick r:id="rId4">
                  <a:extLst>
                    <a:ext uri="{A12FA001-AC4F-418D-AE19-62706E023703}">
                      <ahyp:hlinkClr val="tx"/>
                    </a:ext>
                  </a:extLst>
                </a:hlinkClick>
              </a:rPr>
              <a:t>Qualcomm</a:t>
            </a:r>
            <a:r>
              <a:rPr i="1" lang="en-GB" sz="1000">
                <a:solidFill>
                  <a:schemeClr val="dk1"/>
                </a:solidFill>
                <a:highlight>
                  <a:schemeClr val="lt1"/>
                </a:highlight>
                <a:latin typeface="Merriweather"/>
                <a:ea typeface="Merriweather"/>
                <a:cs typeface="Merriweather"/>
                <a:sym typeface="Merriweather"/>
              </a:rPr>
              <a:t> is a chipmaker dedicated to artificial intelligence. The Snapdragon 855 smartphone platform relies heavily on artificial intelligence. For AI voice, audio, and picture tasks, the chip uses a signal processor. Qualcomm Snapdragon processors are found in some of the most popular smartphones.</a:t>
            </a:r>
            <a:endParaRPr i="1" sz="1000">
              <a:solidFill>
                <a:schemeClr val="dk1"/>
              </a:solidFill>
              <a:highlight>
                <a:schemeClr val="lt1"/>
              </a:highlight>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Bibliography</a:t>
            </a:r>
            <a:endParaRPr/>
          </a:p>
        </p:txBody>
      </p:sp>
      <p:sp>
        <p:nvSpPr>
          <p:cNvPr id="530" name="Google Shape;530;p32"/>
          <p:cNvSpPr txBox="1"/>
          <p:nvPr>
            <p:ph idx="1" type="body"/>
          </p:nvPr>
        </p:nvSpPr>
        <p:spPr>
          <a:xfrm>
            <a:off x="1297500" y="1972550"/>
            <a:ext cx="3798900" cy="290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u="sng">
                <a:solidFill>
                  <a:srgbClr val="CACACA"/>
                </a:solidFill>
                <a:hlinkClick r:id="rId3">
                  <a:extLst>
                    <a:ext uri="{A12FA001-AC4F-418D-AE19-62706E023703}">
                      <ahyp:hlinkClr val="tx"/>
                    </a:ext>
                  </a:extLst>
                </a:hlinkClick>
              </a:rPr>
              <a:t>Wikipedia</a:t>
            </a:r>
            <a:endParaRPr sz="1400">
              <a:solidFill>
                <a:srgbClr val="CACACA"/>
              </a:solidFill>
            </a:endParaRPr>
          </a:p>
          <a:p>
            <a:pPr indent="-317500" lvl="0" marL="457200" rtl="0" algn="l">
              <a:spcBef>
                <a:spcPts val="0"/>
              </a:spcBef>
              <a:spcAft>
                <a:spcPts val="0"/>
              </a:spcAft>
              <a:buSzPts val="1400"/>
              <a:buChar char="❖"/>
            </a:pPr>
            <a:r>
              <a:rPr lang="en-GB" sz="1400" u="sng">
                <a:solidFill>
                  <a:srgbClr val="CACACA"/>
                </a:solidFill>
                <a:hlinkClick r:id="rId4">
                  <a:extLst>
                    <a:ext uri="{A12FA001-AC4F-418D-AE19-62706E023703}">
                      <ahyp:hlinkClr val="tx"/>
                    </a:ext>
                  </a:extLst>
                </a:hlinkClick>
              </a:rPr>
              <a:t>IBM Topics Industry 4.0-(Article)</a:t>
            </a:r>
            <a:endParaRPr sz="1400">
              <a:solidFill>
                <a:srgbClr val="CACACA"/>
              </a:solidFill>
            </a:endParaRPr>
          </a:p>
          <a:p>
            <a:pPr indent="-317500" lvl="0" marL="457200" rtl="0" algn="l">
              <a:spcBef>
                <a:spcPts val="0"/>
              </a:spcBef>
              <a:spcAft>
                <a:spcPts val="0"/>
              </a:spcAft>
              <a:buSzPts val="1400"/>
              <a:buChar char="❖"/>
            </a:pPr>
            <a:r>
              <a:rPr lang="en-GB" sz="1400" u="sng">
                <a:solidFill>
                  <a:srgbClr val="CACACA"/>
                </a:solidFill>
                <a:hlinkClick r:id="rId5">
                  <a:extLst>
                    <a:ext uri="{A12FA001-AC4F-418D-AE19-62706E023703}">
                      <ahyp:hlinkClr val="tx"/>
                    </a:ext>
                  </a:extLst>
                </a:hlinkClick>
              </a:rPr>
              <a:t>ieeeaccess.ieee.org</a:t>
            </a:r>
            <a:endParaRPr sz="1400">
              <a:solidFill>
                <a:srgbClr val="CACACA"/>
              </a:solidFill>
            </a:endParaRPr>
          </a:p>
          <a:p>
            <a:pPr indent="-317500" lvl="0" marL="457200" rtl="0" algn="l">
              <a:spcBef>
                <a:spcPts val="0"/>
              </a:spcBef>
              <a:spcAft>
                <a:spcPts val="0"/>
              </a:spcAft>
              <a:buSzPts val="1400"/>
              <a:buChar char="❖"/>
            </a:pPr>
            <a:r>
              <a:rPr lang="en-GB" sz="1400" u="sng">
                <a:solidFill>
                  <a:srgbClr val="CACACA"/>
                </a:solidFill>
                <a:hlinkClick r:id="rId6">
                  <a:extLst>
                    <a:ext uri="{A12FA001-AC4F-418D-AE19-62706E023703}">
                      <ahyp:hlinkClr val="tx"/>
                    </a:ext>
                  </a:extLst>
                </a:hlinkClick>
              </a:rPr>
              <a:t>Digital Ocean-(Artical)</a:t>
            </a:r>
            <a:endParaRPr sz="1400">
              <a:solidFill>
                <a:srgbClr val="CACACA"/>
              </a:solidFill>
            </a:endParaRPr>
          </a:p>
          <a:p>
            <a:pPr indent="-317500" lvl="0" marL="457200" rtl="0" algn="l">
              <a:spcBef>
                <a:spcPts val="0"/>
              </a:spcBef>
              <a:spcAft>
                <a:spcPts val="0"/>
              </a:spcAft>
              <a:buSzPts val="1400"/>
              <a:buChar char="❖"/>
            </a:pPr>
            <a:r>
              <a:rPr lang="en-GB" sz="1400" u="sng">
                <a:solidFill>
                  <a:srgbClr val="CACACA"/>
                </a:solidFill>
                <a:hlinkClick r:id="rId7">
                  <a:extLst>
                    <a:ext uri="{A12FA001-AC4F-418D-AE19-62706E023703}">
                      <ahyp:hlinkClr val="tx"/>
                    </a:ext>
                  </a:extLst>
                </a:hlinkClick>
              </a:rPr>
              <a:t>IBM Topics Deep Learning-(Article)</a:t>
            </a:r>
            <a:endParaRPr sz="1400">
              <a:solidFill>
                <a:srgbClr val="CACACA"/>
              </a:solidFill>
            </a:endParaRPr>
          </a:p>
          <a:p>
            <a:pPr indent="-317500" lvl="0" marL="457200" rtl="0" algn="l">
              <a:spcBef>
                <a:spcPts val="0"/>
              </a:spcBef>
              <a:spcAft>
                <a:spcPts val="0"/>
              </a:spcAft>
              <a:buSzPts val="1400"/>
              <a:buChar char="❖"/>
            </a:pPr>
            <a:r>
              <a:rPr lang="en-GB" sz="1400" u="sng">
                <a:solidFill>
                  <a:srgbClr val="CACACA"/>
                </a:solidFill>
                <a:hlinkClick r:id="rId8">
                  <a:extLst>
                    <a:ext uri="{A12FA001-AC4F-418D-AE19-62706E023703}">
                      <ahyp:hlinkClr val="tx"/>
                    </a:ext>
                  </a:extLst>
                </a:hlinkClick>
              </a:rPr>
              <a:t>Grand View Research-(Articel)</a:t>
            </a:r>
            <a:endParaRPr sz="1400">
              <a:solidFill>
                <a:srgbClr val="CACAC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3"/>
          <p:cNvSpPr txBox="1"/>
          <p:nvPr>
            <p:ph type="title"/>
          </p:nvPr>
        </p:nvSpPr>
        <p:spPr>
          <a:xfrm>
            <a:off x="561075" y="18793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t>Thank you!</a:t>
            </a:r>
            <a:endParaRPr sz="4100"/>
          </a:p>
        </p:txBody>
      </p:sp>
      <p:sp>
        <p:nvSpPr>
          <p:cNvPr id="536" name="Google Shape;536;p33"/>
          <p:cNvSpPr txBox="1"/>
          <p:nvPr>
            <p:ph idx="1" type="body"/>
          </p:nvPr>
        </p:nvSpPr>
        <p:spPr>
          <a:xfrm>
            <a:off x="119475" y="3755050"/>
            <a:ext cx="3063300" cy="120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Playfair Display"/>
                <a:ea typeface="Playfair Display"/>
                <a:cs typeface="Playfair Display"/>
                <a:sym typeface="Playfair Display"/>
              </a:rPr>
              <a:t>Credits:</a:t>
            </a:r>
            <a:endParaRPr sz="1400">
              <a:latin typeface="Playfair Display"/>
              <a:ea typeface="Playfair Display"/>
              <a:cs typeface="Playfair Display"/>
              <a:sym typeface="Playfair Display"/>
            </a:endParaRPr>
          </a:p>
          <a:p>
            <a:pPr indent="-317500" lvl="0" marL="457200" rtl="0" algn="l">
              <a:lnSpc>
                <a:spcPct val="100000"/>
              </a:lnSpc>
              <a:spcBef>
                <a:spcPts val="0"/>
              </a:spcBef>
              <a:spcAft>
                <a:spcPts val="0"/>
              </a:spcAft>
              <a:buSzPts val="1400"/>
              <a:buFont typeface="Playfair Display"/>
              <a:buChar char="●"/>
            </a:pPr>
            <a:r>
              <a:rPr lang="en-GB" sz="1400">
                <a:latin typeface="Playfair Display"/>
                <a:ea typeface="Playfair Display"/>
                <a:cs typeface="Playfair Display"/>
                <a:sym typeface="Playfair Display"/>
              </a:rPr>
              <a:t>16-Sagar Kenekar</a:t>
            </a:r>
            <a:endParaRPr sz="1400">
              <a:latin typeface="Playfair Display"/>
              <a:ea typeface="Playfair Display"/>
              <a:cs typeface="Playfair Display"/>
              <a:sym typeface="Playfair Display"/>
            </a:endParaRPr>
          </a:p>
          <a:p>
            <a:pPr indent="-317500" lvl="0" marL="457200" rtl="0" algn="l">
              <a:lnSpc>
                <a:spcPct val="100000"/>
              </a:lnSpc>
              <a:spcBef>
                <a:spcPts val="0"/>
              </a:spcBef>
              <a:spcAft>
                <a:spcPts val="0"/>
              </a:spcAft>
              <a:buSzPts val="1400"/>
              <a:buFont typeface="Playfair Display"/>
              <a:buChar char="●"/>
            </a:pPr>
            <a:r>
              <a:rPr lang="en-GB" sz="1400">
                <a:latin typeface="Playfair Display"/>
                <a:ea typeface="Playfair Display"/>
                <a:cs typeface="Playfair Display"/>
                <a:sym typeface="Playfair Display"/>
              </a:rPr>
              <a:t>15-Rishab Jha</a:t>
            </a:r>
            <a:endParaRPr sz="1400">
              <a:latin typeface="Playfair Display"/>
              <a:ea typeface="Playfair Display"/>
              <a:cs typeface="Playfair Display"/>
              <a:sym typeface="Playfair Display"/>
            </a:endParaRPr>
          </a:p>
          <a:p>
            <a:pPr indent="-317500" lvl="0" marL="457200" rtl="0" algn="l">
              <a:lnSpc>
                <a:spcPct val="100000"/>
              </a:lnSpc>
              <a:spcBef>
                <a:spcPts val="0"/>
              </a:spcBef>
              <a:spcAft>
                <a:spcPts val="0"/>
              </a:spcAft>
              <a:buSzPts val="1400"/>
              <a:buFont typeface="Playfair Display"/>
              <a:buChar char="●"/>
            </a:pPr>
            <a:r>
              <a:rPr lang="en-GB" sz="1400">
                <a:latin typeface="Playfair Display"/>
                <a:ea typeface="Playfair Display"/>
                <a:cs typeface="Playfair Display"/>
                <a:sym typeface="Playfair Display"/>
              </a:rPr>
              <a:t>14-Meet Jain</a:t>
            </a:r>
            <a:endParaRPr sz="1400">
              <a:latin typeface="Playfair Display"/>
              <a:ea typeface="Playfair Display"/>
              <a:cs typeface="Playfair Display"/>
              <a:sym typeface="Playfair Display"/>
            </a:endParaRPr>
          </a:p>
          <a:p>
            <a:pPr indent="-317500" lvl="0" marL="457200" rtl="0" algn="l">
              <a:lnSpc>
                <a:spcPct val="100000"/>
              </a:lnSpc>
              <a:spcBef>
                <a:spcPts val="0"/>
              </a:spcBef>
              <a:spcAft>
                <a:spcPts val="0"/>
              </a:spcAft>
              <a:buSzPts val="1400"/>
              <a:buFont typeface="Playfair Display"/>
              <a:buChar char="●"/>
            </a:pPr>
            <a:r>
              <a:rPr lang="en-GB" sz="1400">
                <a:latin typeface="Playfair Display"/>
                <a:ea typeface="Playfair Display"/>
                <a:cs typeface="Playfair Display"/>
                <a:sym typeface="Playfair Display"/>
              </a:rPr>
              <a:t>13-Gaurav Indorkar</a:t>
            </a:r>
            <a:endParaRPr sz="1100"/>
          </a:p>
          <a:p>
            <a:pPr indent="0" lvl="0" marL="0" rtl="0" algn="l">
              <a:spcBef>
                <a:spcPts val="0"/>
              </a:spcBef>
              <a:spcAft>
                <a:spcPts val="1600"/>
              </a:spcAft>
              <a:buNone/>
            </a:pPr>
            <a:r>
              <a:t/>
            </a:r>
            <a:endParaRPr>
              <a:latin typeface="Arial"/>
              <a:ea typeface="Arial"/>
              <a:cs typeface="Arial"/>
              <a:sym typeface="Arial"/>
            </a:endParaRPr>
          </a:p>
        </p:txBody>
      </p:sp>
      <p:grpSp>
        <p:nvGrpSpPr>
          <p:cNvPr id="537" name="Google Shape;537;p33"/>
          <p:cNvGrpSpPr/>
          <p:nvPr/>
        </p:nvGrpSpPr>
        <p:grpSpPr>
          <a:xfrm>
            <a:off x="4066820" y="1553491"/>
            <a:ext cx="3159984" cy="2439109"/>
            <a:chOff x="3553042" y="1657806"/>
            <a:chExt cx="3461100" cy="2671532"/>
          </a:xfrm>
        </p:grpSpPr>
        <p:sp>
          <p:nvSpPr>
            <p:cNvPr id="538" name="Google Shape;538;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6" name="Google Shape;546;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47" name="Google Shape;547;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3"/>
          <p:cNvGrpSpPr/>
          <p:nvPr/>
        </p:nvGrpSpPr>
        <p:grpSpPr>
          <a:xfrm>
            <a:off x="6762480" y="2546254"/>
            <a:ext cx="1024386" cy="1522884"/>
            <a:chOff x="6505573" y="2745170"/>
            <a:chExt cx="1122000" cy="1668000"/>
          </a:xfrm>
        </p:grpSpPr>
        <p:sp>
          <p:nvSpPr>
            <p:cNvPr id="549" name="Google Shape;549;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3" name="Google Shape;553;p33"/>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54" name="Google Shape;554;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3"/>
          <p:cNvGrpSpPr/>
          <p:nvPr/>
        </p:nvGrpSpPr>
        <p:grpSpPr>
          <a:xfrm>
            <a:off x="6405845" y="3121897"/>
            <a:ext cx="520684" cy="1036470"/>
            <a:chOff x="9543736" y="4486132"/>
            <a:chExt cx="570300" cy="1135235"/>
          </a:xfrm>
        </p:grpSpPr>
        <p:sp>
          <p:nvSpPr>
            <p:cNvPr id="556" name="Google Shape;556;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0" name="Google Shape;560;p33"/>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61" name="Google Shape;561;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3"/>
          <p:cNvGrpSpPr/>
          <p:nvPr/>
        </p:nvGrpSpPr>
        <p:grpSpPr>
          <a:xfrm>
            <a:off x="7564804" y="3443361"/>
            <a:ext cx="455496" cy="692277"/>
            <a:chOff x="7384375" y="3728000"/>
            <a:chExt cx="498900" cy="758244"/>
          </a:xfrm>
        </p:grpSpPr>
        <p:sp>
          <p:nvSpPr>
            <p:cNvPr id="563" name="Google Shape;563;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33"/>
          <p:cNvGrpSpPr/>
          <p:nvPr/>
        </p:nvGrpSpPr>
        <p:grpSpPr>
          <a:xfrm>
            <a:off x="7564836" y="3561758"/>
            <a:ext cx="478081" cy="462776"/>
            <a:chOff x="7384385" y="3857442"/>
            <a:chExt cx="523637" cy="506874"/>
          </a:xfrm>
        </p:grpSpPr>
        <p:sp>
          <p:nvSpPr>
            <p:cNvPr id="568" name="Google Shape;568;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3"/>
            <p:cNvGrpSpPr/>
            <p:nvPr/>
          </p:nvGrpSpPr>
          <p:grpSpPr>
            <a:xfrm>
              <a:off x="7384385" y="3857442"/>
              <a:ext cx="523637" cy="498900"/>
              <a:chOff x="7384385" y="3857442"/>
              <a:chExt cx="523637" cy="498900"/>
            </a:xfrm>
          </p:grpSpPr>
          <p:sp>
            <p:nvSpPr>
              <p:cNvPr id="570" name="Google Shape;570;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72" name="Google Shape;572;p33"/>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73" name="Google Shape;573;p33"/>
          <p:cNvGrpSpPr/>
          <p:nvPr/>
        </p:nvGrpSpPr>
        <p:grpSpPr>
          <a:xfrm>
            <a:off x="8110843" y="3443361"/>
            <a:ext cx="435785" cy="692277"/>
            <a:chOff x="7982421" y="3727763"/>
            <a:chExt cx="477311" cy="758244"/>
          </a:xfrm>
        </p:grpSpPr>
        <p:sp>
          <p:nvSpPr>
            <p:cNvPr id="574" name="Google Shape;574;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2" name="Google Shape;582;p33"/>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0" y="0"/>
            <a:ext cx="7038900" cy="5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Presentation Outline</a:t>
            </a:r>
            <a:endParaRPr/>
          </a:p>
        </p:txBody>
      </p:sp>
      <p:sp>
        <p:nvSpPr>
          <p:cNvPr id="237" name="Google Shape;237;p18"/>
          <p:cNvSpPr txBox="1"/>
          <p:nvPr/>
        </p:nvSpPr>
        <p:spPr>
          <a:xfrm>
            <a:off x="911100" y="812086"/>
            <a:ext cx="3018300" cy="4872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lt1"/>
              </a:buClr>
              <a:buSzPts val="2000"/>
              <a:buFont typeface="Times New Roman"/>
              <a:buChar char="●"/>
            </a:pPr>
            <a:r>
              <a:rPr lang="en-GB" sz="2000">
                <a:solidFill>
                  <a:schemeClr val="lt1"/>
                </a:solidFill>
                <a:latin typeface="Times New Roman"/>
                <a:ea typeface="Times New Roman"/>
                <a:cs typeface="Times New Roman"/>
                <a:sym typeface="Times New Roman"/>
              </a:rPr>
              <a:t>Introduction to Topic</a:t>
            </a:r>
            <a:endParaRPr>
              <a:solidFill>
                <a:srgbClr val="CACACA"/>
              </a:solidFill>
              <a:latin typeface="Montserrat"/>
              <a:ea typeface="Montserrat"/>
              <a:cs typeface="Montserrat"/>
              <a:sym typeface="Montserrat"/>
            </a:endParaRPr>
          </a:p>
        </p:txBody>
      </p:sp>
      <p:sp>
        <p:nvSpPr>
          <p:cNvPr id="238" name="Google Shape;238;p18"/>
          <p:cNvSpPr txBox="1"/>
          <p:nvPr/>
        </p:nvSpPr>
        <p:spPr>
          <a:xfrm>
            <a:off x="712200" y="2790125"/>
            <a:ext cx="3416100" cy="9591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lt1"/>
              </a:buClr>
              <a:buSzPts val="2000"/>
              <a:buFont typeface="Times New Roman"/>
              <a:buChar char="●"/>
            </a:pPr>
            <a:r>
              <a:rPr lang="en-GB" sz="2000">
                <a:solidFill>
                  <a:schemeClr val="lt1"/>
                </a:solidFill>
                <a:latin typeface="Times New Roman"/>
                <a:ea typeface="Times New Roman"/>
                <a:cs typeface="Times New Roman"/>
                <a:sym typeface="Times New Roman"/>
              </a:rPr>
              <a:t>Need, Uses &amp; Application of</a:t>
            </a:r>
            <a:br>
              <a:rPr lang="en-GB" sz="2000">
                <a:solidFill>
                  <a:schemeClr val="lt1"/>
                </a:solidFill>
                <a:latin typeface="Times New Roman"/>
                <a:ea typeface="Times New Roman"/>
                <a:cs typeface="Times New Roman"/>
                <a:sym typeface="Times New Roman"/>
              </a:rPr>
            </a:br>
            <a:r>
              <a:rPr lang="en-GB" sz="2000">
                <a:solidFill>
                  <a:schemeClr val="lt1"/>
                </a:solidFill>
                <a:latin typeface="Times New Roman"/>
                <a:ea typeface="Times New Roman"/>
                <a:cs typeface="Times New Roman"/>
                <a:sym typeface="Times New Roman"/>
              </a:rPr>
              <a:t>Deep Le</a:t>
            </a:r>
            <a:r>
              <a:rPr lang="en-GB" sz="2000">
                <a:solidFill>
                  <a:schemeClr val="lt1"/>
                </a:solidFill>
                <a:latin typeface="Times New Roman"/>
                <a:ea typeface="Times New Roman"/>
                <a:cs typeface="Times New Roman"/>
                <a:sym typeface="Times New Roman"/>
              </a:rPr>
              <a:t>arning</a:t>
            </a:r>
            <a:endParaRPr>
              <a:solidFill>
                <a:srgbClr val="CACACA"/>
              </a:solidFill>
              <a:latin typeface="Montserrat"/>
              <a:ea typeface="Montserrat"/>
              <a:cs typeface="Montserrat"/>
              <a:sym typeface="Montserrat"/>
            </a:endParaRPr>
          </a:p>
        </p:txBody>
      </p:sp>
      <p:sp>
        <p:nvSpPr>
          <p:cNvPr id="239" name="Google Shape;239;p18"/>
          <p:cNvSpPr txBox="1"/>
          <p:nvPr/>
        </p:nvSpPr>
        <p:spPr>
          <a:xfrm>
            <a:off x="4128175" y="655263"/>
            <a:ext cx="4779300" cy="17916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Overview</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Deep Neural Networks</a:t>
            </a:r>
            <a:endParaRPr sz="1500">
              <a:solidFill>
                <a:schemeClr val="lt1"/>
              </a:solidFill>
              <a:highlight>
                <a:schemeClr val="dk1"/>
              </a:highlight>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Procedure To Create A Deep Learning Model</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Current </a:t>
            </a:r>
            <a:r>
              <a:rPr lang="en-GB" sz="1500">
                <a:solidFill>
                  <a:schemeClr val="lt1"/>
                </a:solidFill>
                <a:latin typeface="Times New Roman"/>
                <a:ea typeface="Times New Roman"/>
                <a:cs typeface="Times New Roman"/>
                <a:sym typeface="Times New Roman"/>
              </a:rPr>
              <a:t>Scenario</a:t>
            </a:r>
            <a:r>
              <a:rPr lang="en-GB" sz="1500">
                <a:solidFill>
                  <a:schemeClr val="lt1"/>
                </a:solidFill>
                <a:latin typeface="Times New Roman"/>
                <a:ea typeface="Times New Roman"/>
                <a:cs typeface="Times New Roman"/>
                <a:sym typeface="Times New Roman"/>
              </a:rPr>
              <a:t> and Market Trends on Deep Learning</a:t>
            </a:r>
            <a:endParaRPr sz="1500">
              <a:solidFill>
                <a:schemeClr val="lt1"/>
              </a:solidFill>
              <a:latin typeface="Times New Roman"/>
              <a:ea typeface="Times New Roman"/>
              <a:cs typeface="Times New Roman"/>
              <a:sym typeface="Times New Roman"/>
            </a:endParaRPr>
          </a:p>
        </p:txBody>
      </p:sp>
      <p:sp>
        <p:nvSpPr>
          <p:cNvPr id="240" name="Google Shape;240;p18"/>
          <p:cNvSpPr txBox="1"/>
          <p:nvPr/>
        </p:nvSpPr>
        <p:spPr>
          <a:xfrm>
            <a:off x="4128175" y="2664300"/>
            <a:ext cx="4968900" cy="1407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Need Of Deep Learning</a:t>
            </a:r>
            <a:endParaRPr sz="1500">
              <a:solidFill>
                <a:srgbClr val="CACACA"/>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Deep Learning in Industrial Revolution 4.0</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Deep Learning in Medical Field</a:t>
            </a:r>
            <a:endParaRPr sz="1500">
              <a:solidFill>
                <a:srgbClr val="CACACA"/>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Deep Learning in IOT Industry</a:t>
            </a:r>
            <a:endParaRPr sz="1500">
              <a:solidFill>
                <a:srgbClr val="CACACA"/>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Company’s Working on DEEP LEARNING AND OTHER MNCS EXAMPLES</a:t>
            </a:r>
            <a:endParaRPr sz="1500">
              <a:solidFill>
                <a:srgbClr val="CACACA"/>
              </a:solidFill>
              <a:latin typeface="Times New Roman"/>
              <a:ea typeface="Times New Roman"/>
              <a:cs typeface="Times New Roman"/>
              <a:sym typeface="Times New Roman"/>
            </a:endParaRPr>
          </a:p>
        </p:txBody>
      </p:sp>
      <p:sp>
        <p:nvSpPr>
          <p:cNvPr id="241" name="Google Shape;241;p18"/>
          <p:cNvSpPr txBox="1"/>
          <p:nvPr/>
        </p:nvSpPr>
        <p:spPr>
          <a:xfrm>
            <a:off x="712200" y="4071600"/>
            <a:ext cx="2322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Times New Roman"/>
              <a:buChar char="●"/>
            </a:pPr>
            <a:r>
              <a:rPr lang="en-GB" sz="2000">
                <a:solidFill>
                  <a:schemeClr val="lt1"/>
                </a:solidFill>
                <a:latin typeface="Times New Roman"/>
                <a:ea typeface="Times New Roman"/>
                <a:cs typeface="Times New Roman"/>
                <a:sym typeface="Times New Roman"/>
              </a:rPr>
              <a:t>References</a:t>
            </a:r>
            <a:endParaRPr sz="2000">
              <a:latin typeface="Times New Roman"/>
              <a:ea typeface="Times New Roman"/>
              <a:cs typeface="Times New Roman"/>
              <a:sym typeface="Times New Roman"/>
            </a:endParaRPr>
          </a:p>
        </p:txBody>
      </p:sp>
      <p:sp>
        <p:nvSpPr>
          <p:cNvPr id="242" name="Google Shape;242;p18"/>
          <p:cNvSpPr txBox="1"/>
          <p:nvPr/>
        </p:nvSpPr>
        <p:spPr>
          <a:xfrm>
            <a:off x="712200" y="4681800"/>
            <a:ext cx="2952600" cy="463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Thank you &amp; Credits</a:t>
            </a:r>
            <a:endParaRPr sz="1800">
              <a:solidFill>
                <a:schemeClr val="lt1"/>
              </a:solidFill>
              <a:latin typeface="Times New Roman"/>
              <a:ea typeface="Times New Roman"/>
              <a:cs typeface="Times New Roman"/>
              <a:sym typeface="Times New Roman"/>
            </a:endParaRPr>
          </a:p>
        </p:txBody>
      </p:sp>
      <p:cxnSp>
        <p:nvCxnSpPr>
          <p:cNvPr id="243" name="Google Shape;243;p18"/>
          <p:cNvCxnSpPr/>
          <p:nvPr/>
        </p:nvCxnSpPr>
        <p:spPr>
          <a:xfrm>
            <a:off x="-1485000" y="974800"/>
            <a:ext cx="1207200" cy="120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823850" y="18273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 to Topic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22250" y="2683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erriweather"/>
                <a:ea typeface="Merriweather"/>
                <a:cs typeface="Merriweather"/>
                <a:sym typeface="Merriweather"/>
              </a:rPr>
              <a:t>Overview</a:t>
            </a:r>
            <a:endParaRPr b="1">
              <a:latin typeface="Merriweather"/>
              <a:ea typeface="Merriweather"/>
              <a:cs typeface="Merriweather"/>
              <a:sym typeface="Merriweather"/>
            </a:endParaRPr>
          </a:p>
        </p:txBody>
      </p:sp>
      <p:sp>
        <p:nvSpPr>
          <p:cNvPr id="254" name="Google Shape;254;p20"/>
          <p:cNvSpPr txBox="1"/>
          <p:nvPr>
            <p:ph idx="1" type="body"/>
          </p:nvPr>
        </p:nvSpPr>
        <p:spPr>
          <a:xfrm>
            <a:off x="1052550" y="922925"/>
            <a:ext cx="7038900" cy="4081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erriweather"/>
              <a:buChar char="❖"/>
            </a:pPr>
            <a:r>
              <a:rPr i="1" lang="en-GB" sz="1100">
                <a:latin typeface="Merriweather"/>
                <a:ea typeface="Merriweather"/>
                <a:cs typeface="Merriweather"/>
                <a:sym typeface="Merriweather"/>
              </a:rPr>
              <a:t>Deep Learning is the Subset of Machine Learning, Which Attempts to Simulate Behaviour of Human Brain Through Complex Neural Network.</a:t>
            </a:r>
            <a:endParaRPr i="1" sz="1100">
              <a:highlight>
                <a:schemeClr val="dk1"/>
              </a:highlight>
              <a:latin typeface="Merriweather"/>
              <a:ea typeface="Merriweather"/>
              <a:cs typeface="Merriweather"/>
              <a:sym typeface="Merriweather"/>
            </a:endParaRPr>
          </a:p>
          <a:p>
            <a:pPr indent="-298450" lvl="0" marL="457200" rtl="0" algn="l">
              <a:spcBef>
                <a:spcPts val="1000"/>
              </a:spcBef>
              <a:spcAft>
                <a:spcPts val="0"/>
              </a:spcAft>
              <a:buSzPts val="1100"/>
              <a:buFont typeface="Merriweather"/>
              <a:buChar char="❖"/>
            </a:pPr>
            <a:r>
              <a:rPr i="1" lang="en-GB" sz="1100">
                <a:highlight>
                  <a:schemeClr val="dk1"/>
                </a:highlight>
                <a:latin typeface="Merriweather"/>
                <a:ea typeface="Merriweather"/>
                <a:cs typeface="Merriweather"/>
                <a:sym typeface="Merriweather"/>
              </a:rPr>
              <a:t>Deep learning drives many </a:t>
            </a:r>
            <a:r>
              <a:rPr i="1" lang="en-GB" sz="1100">
                <a:highlight>
                  <a:schemeClr val="dk1"/>
                </a:highlight>
                <a:uFill>
                  <a:noFill/>
                </a:uFill>
                <a:latin typeface="Merriweather"/>
                <a:ea typeface="Merriweather"/>
                <a:cs typeface="Merriweather"/>
                <a:sym typeface="Merriweather"/>
                <a:hlinkClick r:id="rId3"/>
              </a:rPr>
              <a:t>artificial intelligence (AI)</a:t>
            </a:r>
            <a:r>
              <a:rPr i="1" lang="en-GB" sz="1100">
                <a:highlight>
                  <a:schemeClr val="dk1"/>
                </a:highlight>
                <a:latin typeface="Merriweather"/>
                <a:ea typeface="Merriweather"/>
                <a:cs typeface="Merriweather"/>
                <a:sym typeface="Merriweather"/>
              </a:rPr>
              <a:t> applications and services that improve automation, performing analytical and physical tasks without human intervention.</a:t>
            </a:r>
            <a:endParaRPr i="1" sz="1100">
              <a:highlight>
                <a:schemeClr val="dk1"/>
              </a:highlight>
              <a:latin typeface="Merriweather"/>
              <a:ea typeface="Merriweather"/>
              <a:cs typeface="Merriweather"/>
              <a:sym typeface="Merriweather"/>
            </a:endParaRPr>
          </a:p>
          <a:p>
            <a:pPr indent="-298450" lvl="0" marL="457200" rtl="0" algn="l">
              <a:spcBef>
                <a:spcPts val="1000"/>
              </a:spcBef>
              <a:spcAft>
                <a:spcPts val="0"/>
              </a:spcAft>
              <a:buSzPts val="1100"/>
              <a:buFont typeface="Merriweather"/>
              <a:buChar char="❖"/>
            </a:pPr>
            <a:r>
              <a:rPr i="1" lang="en-GB" sz="1100">
                <a:latin typeface="Merriweather"/>
                <a:ea typeface="Merriweather"/>
                <a:cs typeface="Merriweather"/>
                <a:sym typeface="Merriweather"/>
              </a:rPr>
              <a:t>Some Applicatio</a:t>
            </a:r>
            <a:r>
              <a:rPr i="1" lang="en-GB" sz="1100">
                <a:latin typeface="Merriweather"/>
                <a:ea typeface="Merriweather"/>
                <a:cs typeface="Merriweather"/>
                <a:sym typeface="Merriweather"/>
              </a:rPr>
              <a:t>ns of Deep Learning Technology In Everyday Life are:</a:t>
            </a:r>
            <a:endParaRPr i="1" sz="1100">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digital assistants</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voice-enabled TV remotes</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credit card fraud detection</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self-driving cars</a:t>
            </a:r>
            <a:endParaRPr i="1" sz="1100">
              <a:latin typeface="Merriweather"/>
              <a:ea typeface="Merriweather"/>
              <a:cs typeface="Merriweather"/>
              <a:sym typeface="Merriweather"/>
            </a:endParaRPr>
          </a:p>
          <a:p>
            <a:pPr indent="-298450" lvl="0" marL="457200" rtl="0" algn="l">
              <a:spcBef>
                <a:spcPts val="1000"/>
              </a:spcBef>
              <a:spcAft>
                <a:spcPts val="0"/>
              </a:spcAft>
              <a:buSzPts val="1100"/>
              <a:buFont typeface="Merriweather"/>
              <a:buChar char="❖"/>
            </a:pPr>
            <a:r>
              <a:rPr i="1" lang="en-GB" sz="1100">
                <a:highlight>
                  <a:schemeClr val="dk1"/>
                </a:highlight>
                <a:latin typeface="Merriweather"/>
                <a:ea typeface="Merriweather"/>
                <a:cs typeface="Merriweather"/>
                <a:sym typeface="Merriweather"/>
              </a:rPr>
              <a:t>Machine learning and deep learning models are capable of different types of learning as well, which are usually categorized as:</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supervised learning,   </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unsupervised learning,  </a:t>
            </a:r>
            <a:endParaRPr i="1" sz="1100">
              <a:highlight>
                <a:schemeClr val="dk1"/>
              </a:highlight>
              <a:latin typeface="Merriweather"/>
              <a:ea typeface="Merriweather"/>
              <a:cs typeface="Merriweather"/>
              <a:sym typeface="Merriweather"/>
            </a:endParaRPr>
          </a:p>
          <a:p>
            <a:pPr indent="-298450" lvl="0" marL="914400" rtl="0" algn="l">
              <a:spcBef>
                <a:spcPts val="0"/>
              </a:spcBef>
              <a:spcAft>
                <a:spcPts val="0"/>
              </a:spcAft>
              <a:buSzPts val="1100"/>
              <a:buFont typeface="Merriweather"/>
              <a:buAutoNum type="arabicPeriod"/>
            </a:pPr>
            <a:r>
              <a:rPr i="1" lang="en-GB" sz="1100">
                <a:highlight>
                  <a:schemeClr val="dk1"/>
                </a:highlight>
                <a:latin typeface="Merriweather"/>
                <a:ea typeface="Merriweather"/>
                <a:cs typeface="Merriweather"/>
                <a:sym typeface="Merriweather"/>
              </a:rPr>
              <a:t>reinforcement learning.</a:t>
            </a:r>
            <a:endParaRPr i="1" sz="1100">
              <a:highlight>
                <a:schemeClr val="dk1"/>
              </a:highlight>
              <a:latin typeface="Merriweather"/>
              <a:ea typeface="Merriweather"/>
              <a:cs typeface="Merriweather"/>
              <a:sym typeface="Merriweather"/>
            </a:endParaRPr>
          </a:p>
          <a:p>
            <a:pPr indent="-298450" lvl="0" marL="457200" rtl="0" algn="l">
              <a:spcBef>
                <a:spcPts val="1000"/>
              </a:spcBef>
              <a:spcAft>
                <a:spcPts val="0"/>
              </a:spcAft>
              <a:buSzPts val="1100"/>
              <a:buFont typeface="Merriweather"/>
              <a:buChar char="❖"/>
            </a:pPr>
            <a:r>
              <a:rPr i="1" lang="en-GB" sz="1100">
                <a:highlight>
                  <a:schemeClr val="dk1"/>
                </a:highlight>
                <a:latin typeface="Merriweather"/>
                <a:ea typeface="Merriweather"/>
                <a:cs typeface="Merriweather"/>
                <a:sym typeface="Merriweather"/>
              </a:rPr>
              <a:t>To do Deep Learning we use keras, Scikit-learn, Tensor flow, etc types of various Libraries</a:t>
            </a:r>
            <a:endParaRPr i="1" sz="1100">
              <a:highlight>
                <a:schemeClr val="dk1"/>
              </a:highlight>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idx="2" type="title"/>
          </p:nvPr>
        </p:nvSpPr>
        <p:spPr>
          <a:xfrm>
            <a:off x="1202475" y="4119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Times New Roman"/>
                <a:ea typeface="Times New Roman"/>
                <a:cs typeface="Times New Roman"/>
                <a:sym typeface="Times New Roman"/>
              </a:rPr>
              <a:t>Deep Neural Networks</a:t>
            </a:r>
            <a:endParaRPr sz="2200">
              <a:highlight>
                <a:schemeClr val="dk1"/>
              </a:highlight>
              <a:latin typeface="Times New Roman"/>
              <a:ea typeface="Times New Roman"/>
              <a:cs typeface="Times New Roman"/>
              <a:sym typeface="Times New Roman"/>
            </a:endParaRPr>
          </a:p>
          <a:p>
            <a:pPr indent="0" lvl="0" marL="0" rtl="0" algn="l">
              <a:lnSpc>
                <a:spcPct val="160000"/>
              </a:lnSpc>
              <a:spcBef>
                <a:spcPts val="400"/>
              </a:spcBef>
              <a:spcAft>
                <a:spcPts val="0"/>
              </a:spcAft>
              <a:buNone/>
            </a:pPr>
            <a:r>
              <a:t/>
            </a:r>
            <a:endParaRPr b="1" sz="1950">
              <a:highlight>
                <a:schemeClr val="dk1"/>
              </a:highlight>
              <a:latin typeface="Arial"/>
              <a:ea typeface="Arial"/>
              <a:cs typeface="Arial"/>
              <a:sym typeface="Arial"/>
            </a:endParaRPr>
          </a:p>
          <a:p>
            <a:pPr indent="0" lvl="0" marL="0" rtl="0" algn="l">
              <a:spcBef>
                <a:spcPts val="0"/>
              </a:spcBef>
              <a:spcAft>
                <a:spcPts val="0"/>
              </a:spcAft>
              <a:buNone/>
            </a:pPr>
            <a:r>
              <a:t/>
            </a:r>
            <a:endParaRPr sz="1400"/>
          </a:p>
        </p:txBody>
      </p:sp>
      <p:sp>
        <p:nvSpPr>
          <p:cNvPr id="260" name="Google Shape;260;p21"/>
          <p:cNvSpPr txBox="1"/>
          <p:nvPr>
            <p:ph type="title"/>
          </p:nvPr>
        </p:nvSpPr>
        <p:spPr>
          <a:xfrm>
            <a:off x="-112650" y="1255825"/>
            <a:ext cx="4572000" cy="3373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500"/>
              </a:spcBef>
              <a:spcAft>
                <a:spcPts val="0"/>
              </a:spcAft>
              <a:buSzPts val="1200"/>
              <a:buFont typeface="Merriweather"/>
              <a:buChar char="➢"/>
            </a:pPr>
            <a:r>
              <a:rPr i="1" lang="en-GB" sz="1200">
                <a:highlight>
                  <a:schemeClr val="dk1"/>
                </a:highlight>
                <a:latin typeface="Merriweather"/>
                <a:ea typeface="Merriweather"/>
                <a:cs typeface="Merriweather"/>
                <a:sym typeface="Merriweather"/>
              </a:rPr>
              <a:t>A deep neural network (DNN) is an </a:t>
            </a:r>
            <a:r>
              <a:rPr i="1" lang="en-GB" sz="1200">
                <a:highlight>
                  <a:schemeClr val="dk1"/>
                </a:highlight>
                <a:uFill>
                  <a:noFill/>
                </a:uFill>
                <a:latin typeface="Merriweather"/>
                <a:ea typeface="Merriweather"/>
                <a:cs typeface="Merriweather"/>
                <a:sym typeface="Merriweather"/>
                <a:hlinkClick r:id="rId3"/>
              </a:rPr>
              <a:t>artificial neural network</a:t>
            </a:r>
            <a:r>
              <a:rPr i="1" lang="en-GB" sz="1200">
                <a:highlight>
                  <a:schemeClr val="dk1"/>
                </a:highlight>
                <a:latin typeface="Merriweather"/>
                <a:ea typeface="Merriweather"/>
                <a:cs typeface="Merriweather"/>
                <a:sym typeface="Merriweather"/>
              </a:rPr>
              <a:t> (ANN) with multiple layers between the input and output layers.</a:t>
            </a:r>
            <a:endParaRPr i="1" sz="1200">
              <a:highlight>
                <a:schemeClr val="dk1"/>
              </a:highlight>
              <a:latin typeface="Merriweather"/>
              <a:ea typeface="Merriweather"/>
              <a:cs typeface="Merriweather"/>
              <a:sym typeface="Merriweather"/>
            </a:endParaRPr>
          </a:p>
          <a:p>
            <a:pPr indent="-304800" lvl="0" marL="457200" rtl="0" algn="l">
              <a:lnSpc>
                <a:spcPct val="115000"/>
              </a:lnSpc>
              <a:spcBef>
                <a:spcPts val="0"/>
              </a:spcBef>
              <a:spcAft>
                <a:spcPts val="0"/>
              </a:spcAft>
              <a:buSzPts val="1200"/>
              <a:buFont typeface="Merriweather"/>
              <a:buChar char="➢"/>
            </a:pPr>
            <a:r>
              <a:rPr i="1" lang="en-GB" sz="1200">
                <a:highlight>
                  <a:schemeClr val="dk1"/>
                </a:highlight>
                <a:latin typeface="Merriweather"/>
                <a:ea typeface="Merriweather"/>
                <a:cs typeface="Merriweather"/>
                <a:sym typeface="Merriweather"/>
              </a:rPr>
              <a:t> Each mathematical manipulation as such is considered a layer,and complex DNN have many layers, hence the name "DEEP" networks.</a:t>
            </a:r>
            <a:endParaRPr i="1" sz="1200">
              <a:highlight>
                <a:schemeClr val="dk1"/>
              </a:highlight>
              <a:latin typeface="Merriweather"/>
              <a:ea typeface="Merriweather"/>
              <a:cs typeface="Merriweather"/>
              <a:sym typeface="Merriweather"/>
            </a:endParaRPr>
          </a:p>
          <a:p>
            <a:pPr indent="-304800" lvl="0" marL="457200" rtl="0" algn="l">
              <a:lnSpc>
                <a:spcPct val="115000"/>
              </a:lnSpc>
              <a:spcBef>
                <a:spcPts val="0"/>
              </a:spcBef>
              <a:spcAft>
                <a:spcPts val="0"/>
              </a:spcAft>
              <a:buSzPts val="1200"/>
              <a:buFont typeface="Merriweather"/>
              <a:buChar char="➢"/>
            </a:pPr>
            <a:r>
              <a:rPr i="1" lang="en-GB" sz="1200">
                <a:highlight>
                  <a:schemeClr val="dk1"/>
                </a:highlight>
                <a:latin typeface="Merriweather"/>
                <a:ea typeface="Merriweather"/>
                <a:cs typeface="Merriweather"/>
                <a:sym typeface="Merriweather"/>
              </a:rPr>
              <a:t>These components as a whole function similarly to a human brain, and can be trained like any other ML algorithm.</a:t>
            </a:r>
            <a:endParaRPr baseline="30000" i="1" sz="1200">
              <a:highlight>
                <a:schemeClr val="dk1"/>
              </a:highlight>
              <a:latin typeface="Merriweather"/>
              <a:ea typeface="Merriweather"/>
              <a:cs typeface="Merriweather"/>
              <a:sym typeface="Merriweather"/>
            </a:endParaRPr>
          </a:p>
          <a:p>
            <a:pPr indent="-304800" lvl="0" marL="457200" rtl="0" algn="l">
              <a:lnSpc>
                <a:spcPct val="115000"/>
              </a:lnSpc>
              <a:spcBef>
                <a:spcPts val="0"/>
              </a:spcBef>
              <a:spcAft>
                <a:spcPts val="0"/>
              </a:spcAft>
              <a:buSzPts val="1200"/>
              <a:buFont typeface="Merriweather"/>
              <a:buChar char="➢"/>
            </a:pPr>
            <a:r>
              <a:rPr i="1" lang="en-GB" sz="1200">
                <a:highlight>
                  <a:schemeClr val="dk1"/>
                </a:highlight>
                <a:latin typeface="Merriweather"/>
                <a:ea typeface="Merriweather"/>
                <a:cs typeface="Merriweather"/>
                <a:sym typeface="Merriweather"/>
              </a:rPr>
              <a:t>For example, a DNN that is trained to recognize dog breeds will go over the given image and calculate the probability that the dog in the image is a certain breed. </a:t>
            </a:r>
            <a:endParaRPr i="1" sz="1200">
              <a:highlight>
                <a:schemeClr val="dk1"/>
              </a:highlight>
              <a:latin typeface="Merriweather"/>
              <a:ea typeface="Merriweather"/>
              <a:cs typeface="Merriweather"/>
              <a:sym typeface="Merriweather"/>
            </a:endParaRPr>
          </a:p>
          <a:p>
            <a:pPr indent="0" lvl="0" marL="457200" rtl="0" algn="l">
              <a:lnSpc>
                <a:spcPct val="115000"/>
              </a:lnSpc>
              <a:spcBef>
                <a:spcPts val="500"/>
              </a:spcBef>
              <a:spcAft>
                <a:spcPts val="500"/>
              </a:spcAft>
              <a:buNone/>
            </a:pPr>
            <a:r>
              <a:t/>
            </a:r>
            <a:endParaRPr i="1" sz="600">
              <a:highlight>
                <a:srgbClr val="000000"/>
              </a:highlight>
              <a:latin typeface="Merriweather"/>
              <a:ea typeface="Merriweather"/>
              <a:cs typeface="Merriweather"/>
              <a:sym typeface="Merriweather"/>
            </a:endParaRPr>
          </a:p>
        </p:txBody>
      </p:sp>
      <p:pic>
        <p:nvPicPr>
          <p:cNvPr id="261" name="Google Shape;261;p21"/>
          <p:cNvPicPr preferRelativeResize="0"/>
          <p:nvPr/>
        </p:nvPicPr>
        <p:blipFill rotWithShape="1">
          <a:blip r:embed="rId4">
            <a:alphaModFix/>
          </a:blip>
          <a:srcRect b="0" l="0" r="0" t="5988"/>
          <a:stretch/>
        </p:blipFill>
        <p:spPr>
          <a:xfrm>
            <a:off x="4572000" y="2994300"/>
            <a:ext cx="4572001" cy="2149200"/>
          </a:xfrm>
          <a:prstGeom prst="rect">
            <a:avLst/>
          </a:prstGeom>
          <a:noFill/>
          <a:ln>
            <a:noFill/>
          </a:ln>
        </p:spPr>
      </p:pic>
      <p:grpSp>
        <p:nvGrpSpPr>
          <p:cNvPr id="262" name="Google Shape;262;p21"/>
          <p:cNvGrpSpPr/>
          <p:nvPr/>
        </p:nvGrpSpPr>
        <p:grpSpPr>
          <a:xfrm>
            <a:off x="4663957" y="53091"/>
            <a:ext cx="3159984" cy="2439109"/>
            <a:chOff x="3553042" y="1657806"/>
            <a:chExt cx="3461100" cy="2671532"/>
          </a:xfrm>
        </p:grpSpPr>
        <p:sp>
          <p:nvSpPr>
            <p:cNvPr id="263" name="Google Shape;263;p2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1" name="Google Shape;271;p21"/>
          <p:cNvPicPr preferRelativeResize="0"/>
          <p:nvPr/>
        </p:nvPicPr>
        <p:blipFill rotWithShape="1">
          <a:blip r:embed="rId5">
            <a:alphaModFix/>
          </a:blip>
          <a:srcRect b="26215" l="45356" r="19582" t="50734"/>
          <a:stretch/>
        </p:blipFill>
        <p:spPr>
          <a:xfrm>
            <a:off x="4712305" y="53088"/>
            <a:ext cx="3063300" cy="1745700"/>
          </a:xfrm>
          <a:prstGeom prst="rect">
            <a:avLst/>
          </a:prstGeom>
          <a:noFill/>
          <a:ln>
            <a:noFill/>
          </a:ln>
        </p:spPr>
      </p:pic>
      <p:sp>
        <p:nvSpPr>
          <p:cNvPr id="272" name="Google Shape;272;p21"/>
          <p:cNvSpPr/>
          <p:nvPr/>
        </p:nvSpPr>
        <p:spPr>
          <a:xfrm flipH="1">
            <a:off x="4712292" y="530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1"/>
          <p:cNvGrpSpPr/>
          <p:nvPr/>
        </p:nvGrpSpPr>
        <p:grpSpPr>
          <a:xfrm>
            <a:off x="7359855" y="992754"/>
            <a:ext cx="1024386" cy="1522884"/>
            <a:chOff x="6505573" y="2745170"/>
            <a:chExt cx="1122000" cy="1668000"/>
          </a:xfrm>
        </p:grpSpPr>
        <p:sp>
          <p:nvSpPr>
            <p:cNvPr id="274" name="Google Shape;274;p2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8" name="Google Shape;278;p21"/>
          <p:cNvPicPr preferRelativeResize="0"/>
          <p:nvPr/>
        </p:nvPicPr>
        <p:blipFill rotWithShape="1">
          <a:blip r:embed="rId5">
            <a:alphaModFix/>
          </a:blip>
          <a:srcRect b="16020" l="53168" r="26238" t="53058"/>
          <a:stretch/>
        </p:blipFill>
        <p:spPr>
          <a:xfrm>
            <a:off x="7359472" y="1060271"/>
            <a:ext cx="1024200" cy="1333200"/>
          </a:xfrm>
          <a:prstGeom prst="rect">
            <a:avLst/>
          </a:prstGeom>
          <a:noFill/>
          <a:ln>
            <a:noFill/>
          </a:ln>
        </p:spPr>
      </p:pic>
      <p:sp>
        <p:nvSpPr>
          <p:cNvPr id="279" name="Google Shape;279;p21"/>
          <p:cNvSpPr/>
          <p:nvPr/>
        </p:nvSpPr>
        <p:spPr>
          <a:xfrm flipH="1">
            <a:off x="7359386" y="10604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1"/>
          <p:cNvGrpSpPr/>
          <p:nvPr/>
        </p:nvGrpSpPr>
        <p:grpSpPr>
          <a:xfrm>
            <a:off x="7003220" y="1568397"/>
            <a:ext cx="520684" cy="1036470"/>
            <a:chOff x="9543736" y="4486132"/>
            <a:chExt cx="570300" cy="1135235"/>
          </a:xfrm>
        </p:grpSpPr>
        <p:sp>
          <p:nvSpPr>
            <p:cNvPr id="281" name="Google Shape;281;p2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5" name="Google Shape;285;p21"/>
          <p:cNvPicPr preferRelativeResize="0"/>
          <p:nvPr/>
        </p:nvPicPr>
        <p:blipFill rotWithShape="1">
          <a:blip r:embed="rId5">
            <a:alphaModFix/>
          </a:blip>
          <a:srcRect b="36733" l="41330" r="47980" t="42211"/>
          <a:stretch/>
        </p:blipFill>
        <p:spPr>
          <a:xfrm>
            <a:off x="7002787" y="1568059"/>
            <a:ext cx="520500" cy="888900"/>
          </a:xfrm>
          <a:prstGeom prst="round2SameRect">
            <a:avLst>
              <a:gd fmla="val 4129" name="adj1"/>
              <a:gd fmla="val 0" name="adj2"/>
            </a:avLst>
          </a:prstGeom>
          <a:noFill/>
          <a:ln>
            <a:noFill/>
          </a:ln>
        </p:spPr>
      </p:pic>
      <p:sp>
        <p:nvSpPr>
          <p:cNvPr id="286" name="Google Shape;286;p21"/>
          <p:cNvSpPr/>
          <p:nvPr/>
        </p:nvSpPr>
        <p:spPr>
          <a:xfrm flipH="1">
            <a:off x="6955134" y="1652697"/>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1"/>
          <p:cNvGrpSpPr/>
          <p:nvPr/>
        </p:nvGrpSpPr>
        <p:grpSpPr>
          <a:xfrm>
            <a:off x="8162179" y="1889861"/>
            <a:ext cx="455496" cy="692277"/>
            <a:chOff x="7384375" y="3728000"/>
            <a:chExt cx="498900" cy="758244"/>
          </a:xfrm>
        </p:grpSpPr>
        <p:sp>
          <p:nvSpPr>
            <p:cNvPr id="288" name="Google Shape;288;p2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1"/>
          <p:cNvGrpSpPr/>
          <p:nvPr/>
        </p:nvGrpSpPr>
        <p:grpSpPr>
          <a:xfrm>
            <a:off x="8162211" y="2008258"/>
            <a:ext cx="478081" cy="462776"/>
            <a:chOff x="7384385" y="3857442"/>
            <a:chExt cx="523637" cy="506874"/>
          </a:xfrm>
        </p:grpSpPr>
        <p:sp>
          <p:nvSpPr>
            <p:cNvPr id="293" name="Google Shape;293;p2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1"/>
            <p:cNvGrpSpPr/>
            <p:nvPr/>
          </p:nvGrpSpPr>
          <p:grpSpPr>
            <a:xfrm>
              <a:off x="7384385" y="3857442"/>
              <a:ext cx="523637" cy="498900"/>
              <a:chOff x="7384385" y="3857442"/>
              <a:chExt cx="523637" cy="498900"/>
            </a:xfrm>
          </p:grpSpPr>
          <p:sp>
            <p:nvSpPr>
              <p:cNvPr id="295" name="Google Shape;295;p2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297" name="Google Shape;297;p21"/>
          <p:cNvPicPr preferRelativeResize="0"/>
          <p:nvPr/>
        </p:nvPicPr>
        <p:blipFill rotWithShape="1">
          <a:blip r:embed="rId5">
            <a:alphaModFix/>
          </a:blip>
          <a:srcRect b="36557" l="48584" r="37425" t="47335"/>
          <a:stretch/>
        </p:blipFill>
        <p:spPr>
          <a:xfrm>
            <a:off x="8189280" y="2037041"/>
            <a:ext cx="400500" cy="399300"/>
          </a:xfrm>
          <a:prstGeom prst="ellipse">
            <a:avLst/>
          </a:prstGeom>
          <a:noFill/>
          <a:ln cap="flat" cmpd="sng" w="9525">
            <a:solidFill>
              <a:srgbClr val="FFFFFF"/>
            </a:solidFill>
            <a:prstDash val="solid"/>
            <a:round/>
            <a:headEnd len="sm" w="sm" type="none"/>
            <a:tailEnd len="sm" w="sm" type="none"/>
          </a:ln>
        </p:spPr>
      </p:pic>
      <p:grpSp>
        <p:nvGrpSpPr>
          <p:cNvPr id="298" name="Google Shape;298;p21"/>
          <p:cNvGrpSpPr/>
          <p:nvPr/>
        </p:nvGrpSpPr>
        <p:grpSpPr>
          <a:xfrm>
            <a:off x="8708218" y="1889861"/>
            <a:ext cx="435785" cy="692277"/>
            <a:chOff x="7982421" y="3727763"/>
            <a:chExt cx="477311" cy="758244"/>
          </a:xfrm>
        </p:grpSpPr>
        <p:sp>
          <p:nvSpPr>
            <p:cNvPr id="299" name="Google Shape;299;p2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7" name="Google Shape;307;p21"/>
          <p:cNvPicPr preferRelativeResize="0"/>
          <p:nvPr/>
        </p:nvPicPr>
        <p:blipFill rotWithShape="1">
          <a:blip r:embed="rId5">
            <a:alphaModFix/>
          </a:blip>
          <a:srcRect b="27092" l="49668" r="37351" t="55915"/>
          <a:stretch/>
        </p:blipFill>
        <p:spPr>
          <a:xfrm>
            <a:off x="8724610" y="20330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Procedure To Create A Deep Learning Model</a:t>
            </a:r>
            <a:endParaRPr/>
          </a:p>
        </p:txBody>
      </p:sp>
      <p:cxnSp>
        <p:nvCxnSpPr>
          <p:cNvPr id="313" name="Google Shape;313;p22"/>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14" name="Google Shape;314;p22"/>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5" name="Google Shape;315;p22"/>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6" name="Google Shape;316;p22"/>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7" name="Google Shape;317;p22"/>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2"/>
          <p:cNvGrpSpPr/>
          <p:nvPr/>
        </p:nvGrpSpPr>
        <p:grpSpPr>
          <a:xfrm>
            <a:off x="3078687" y="2700858"/>
            <a:ext cx="737729" cy="737729"/>
            <a:chOff x="2920647" y="2157958"/>
            <a:chExt cx="827700" cy="827700"/>
          </a:xfrm>
        </p:grpSpPr>
        <p:sp>
          <p:nvSpPr>
            <p:cNvPr id="322" name="Google Shape;322;p2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2"/>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25" name="Google Shape;325;p22"/>
          <p:cNvGrpSpPr/>
          <p:nvPr/>
        </p:nvGrpSpPr>
        <p:grpSpPr>
          <a:xfrm rot="-5400000">
            <a:off x="4225338" y="3802929"/>
            <a:ext cx="737729" cy="737729"/>
            <a:chOff x="2920647" y="2157958"/>
            <a:chExt cx="827700" cy="827700"/>
          </a:xfrm>
        </p:grpSpPr>
        <p:sp>
          <p:nvSpPr>
            <p:cNvPr id="326" name="Google Shape;326;p2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2"/>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9" name="Google Shape;329;p22"/>
          <p:cNvGrpSpPr/>
          <p:nvPr/>
        </p:nvGrpSpPr>
        <p:grpSpPr>
          <a:xfrm>
            <a:off x="5313093" y="2700655"/>
            <a:ext cx="737804" cy="737804"/>
            <a:chOff x="5428888" y="2158023"/>
            <a:chExt cx="828900" cy="828900"/>
          </a:xfrm>
        </p:grpSpPr>
        <p:sp>
          <p:nvSpPr>
            <p:cNvPr id="330" name="Google Shape;330;p2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2"/>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33" name="Google Shape;333;p22"/>
          <p:cNvGrpSpPr/>
          <p:nvPr/>
        </p:nvGrpSpPr>
        <p:grpSpPr>
          <a:xfrm rot="5400000">
            <a:off x="4193370" y="1569752"/>
            <a:ext cx="737729" cy="737729"/>
            <a:chOff x="2920647" y="2157958"/>
            <a:chExt cx="827700" cy="827700"/>
          </a:xfrm>
        </p:grpSpPr>
        <p:sp>
          <p:nvSpPr>
            <p:cNvPr id="334" name="Google Shape;334;p2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2"/>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7" name="Google Shape;337;p22"/>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txBox="1"/>
          <p:nvPr/>
        </p:nvSpPr>
        <p:spPr>
          <a:xfrm>
            <a:off x="937025" y="1962950"/>
            <a:ext cx="1806300" cy="7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n-GB" sz="2000">
                <a:solidFill>
                  <a:srgbClr val="FFFFFF"/>
                </a:solidFill>
                <a:latin typeface="Times New Roman"/>
                <a:ea typeface="Times New Roman"/>
                <a:cs typeface="Times New Roman"/>
                <a:sym typeface="Times New Roman"/>
              </a:rPr>
              <a:t>Data Pre-Processing</a:t>
            </a:r>
            <a:endParaRPr i="1" sz="2000">
              <a:solidFill>
                <a:srgbClr val="FFFFFF"/>
              </a:solidFill>
              <a:latin typeface="Times New Roman"/>
              <a:ea typeface="Times New Roman"/>
              <a:cs typeface="Times New Roman"/>
              <a:sym typeface="Times New Roman"/>
            </a:endParaRPr>
          </a:p>
        </p:txBody>
      </p:sp>
      <p:sp>
        <p:nvSpPr>
          <p:cNvPr id="339" name="Google Shape;339;p22"/>
          <p:cNvSpPr txBox="1"/>
          <p:nvPr/>
        </p:nvSpPr>
        <p:spPr>
          <a:xfrm>
            <a:off x="856825" y="3095050"/>
            <a:ext cx="1806300" cy="114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GB" sz="2000">
                <a:solidFill>
                  <a:srgbClr val="FFFFFF"/>
                </a:solidFill>
                <a:latin typeface="Times New Roman"/>
                <a:ea typeface="Times New Roman"/>
                <a:cs typeface="Times New Roman"/>
                <a:sym typeface="Times New Roman"/>
              </a:rPr>
              <a:t>Build Artificial Neural Network</a:t>
            </a:r>
            <a:endParaRPr i="1" sz="2000">
              <a:solidFill>
                <a:srgbClr val="FFFFFF"/>
              </a:solidFill>
              <a:latin typeface="Times New Roman"/>
              <a:ea typeface="Times New Roman"/>
              <a:cs typeface="Times New Roman"/>
              <a:sym typeface="Times New Roman"/>
            </a:endParaRPr>
          </a:p>
        </p:txBody>
      </p:sp>
      <p:sp>
        <p:nvSpPr>
          <p:cNvPr id="340" name="Google Shape;340;p22"/>
          <p:cNvSpPr txBox="1"/>
          <p:nvPr/>
        </p:nvSpPr>
        <p:spPr>
          <a:xfrm>
            <a:off x="6387075" y="3250588"/>
            <a:ext cx="1968600" cy="10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GB" sz="2000">
                <a:solidFill>
                  <a:schemeClr val="lt1"/>
                </a:solidFill>
                <a:latin typeface="Times New Roman"/>
                <a:ea typeface="Times New Roman"/>
                <a:cs typeface="Times New Roman"/>
                <a:sym typeface="Times New Roman"/>
              </a:rPr>
              <a:t>Running Prediction on the Test Set</a:t>
            </a:r>
            <a:endParaRPr i="1" sz="2000">
              <a:solidFill>
                <a:schemeClr val="lt1"/>
              </a:solidFill>
              <a:latin typeface="Times New Roman"/>
              <a:ea typeface="Times New Roman"/>
              <a:cs typeface="Times New Roman"/>
              <a:sym typeface="Times New Roman"/>
            </a:endParaRPr>
          </a:p>
        </p:txBody>
      </p:sp>
      <p:sp>
        <p:nvSpPr>
          <p:cNvPr id="341" name="Google Shape;341;p22"/>
          <p:cNvSpPr txBox="1"/>
          <p:nvPr/>
        </p:nvSpPr>
        <p:spPr>
          <a:xfrm>
            <a:off x="6387075" y="1843925"/>
            <a:ext cx="18063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i="1" lang="en-GB" sz="2000">
                <a:solidFill>
                  <a:srgbClr val="FFFFFF"/>
                </a:solidFill>
                <a:latin typeface="Times New Roman"/>
                <a:ea typeface="Times New Roman"/>
                <a:cs typeface="Times New Roman"/>
                <a:sym typeface="Times New Roman"/>
              </a:rPr>
              <a:t>Improving the Model Accuracy</a:t>
            </a:r>
            <a:endParaRPr i="1" sz="20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Procedure to Create A Deep Learning Model</a:t>
            </a:r>
            <a:endParaRPr/>
          </a:p>
        </p:txBody>
      </p:sp>
      <p:sp>
        <p:nvSpPr>
          <p:cNvPr id="347" name="Google Shape;347;p23"/>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Roboto"/>
                <a:ea typeface="Roboto"/>
                <a:cs typeface="Roboto"/>
                <a:sym typeface="Roboto"/>
              </a:rPr>
              <a:t>Step 1</a:t>
            </a:r>
            <a:endParaRPr sz="900">
              <a:solidFill>
                <a:srgbClr val="FFFFFF"/>
              </a:solidFill>
              <a:latin typeface="Roboto"/>
              <a:ea typeface="Roboto"/>
              <a:cs typeface="Roboto"/>
              <a:sym typeface="Roboto"/>
            </a:endParaRPr>
          </a:p>
          <a:p>
            <a:pPr indent="0" lvl="0" marL="0" rtl="0" algn="l">
              <a:spcBef>
                <a:spcPts val="1600"/>
              </a:spcBef>
              <a:spcAft>
                <a:spcPts val="1600"/>
              </a:spcAft>
              <a:buNone/>
            </a:pPr>
            <a:r>
              <a:t/>
            </a:r>
            <a:endParaRPr sz="900">
              <a:solidFill>
                <a:srgbClr val="FFFFFF"/>
              </a:solidFill>
              <a:latin typeface="Roboto"/>
              <a:ea typeface="Roboto"/>
              <a:cs typeface="Roboto"/>
              <a:sym typeface="Roboto"/>
            </a:endParaRPr>
          </a:p>
        </p:txBody>
      </p:sp>
      <p:sp>
        <p:nvSpPr>
          <p:cNvPr id="348" name="Google Shape;348;p23"/>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Roboto"/>
                <a:ea typeface="Roboto"/>
                <a:cs typeface="Roboto"/>
                <a:sym typeface="Roboto"/>
              </a:rPr>
              <a:t>Step 2</a:t>
            </a:r>
            <a:endParaRPr sz="900">
              <a:solidFill>
                <a:srgbClr val="FFFFFF"/>
              </a:solidFill>
              <a:latin typeface="Roboto"/>
              <a:ea typeface="Roboto"/>
              <a:cs typeface="Roboto"/>
              <a:sym typeface="Roboto"/>
            </a:endParaRPr>
          </a:p>
          <a:p>
            <a:pPr indent="0" lvl="0" marL="0" rtl="0" algn="l">
              <a:spcBef>
                <a:spcPts val="1600"/>
              </a:spcBef>
              <a:spcAft>
                <a:spcPts val="1600"/>
              </a:spcAft>
              <a:buNone/>
            </a:pPr>
            <a:r>
              <a:t/>
            </a:r>
            <a:endParaRPr sz="900">
              <a:solidFill>
                <a:srgbClr val="FFFFFF"/>
              </a:solidFill>
              <a:latin typeface="Roboto"/>
              <a:ea typeface="Roboto"/>
              <a:cs typeface="Roboto"/>
              <a:sym typeface="Roboto"/>
            </a:endParaRPr>
          </a:p>
        </p:txBody>
      </p:sp>
      <p:sp>
        <p:nvSpPr>
          <p:cNvPr id="349" name="Google Shape;349;p23"/>
          <p:cNvSpPr txBox="1"/>
          <p:nvPr/>
        </p:nvSpPr>
        <p:spPr>
          <a:xfrm>
            <a:off x="2276900" y="3067600"/>
            <a:ext cx="1136400" cy="80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erriweather"/>
                <a:ea typeface="Merriweather"/>
                <a:cs typeface="Merriweather"/>
                <a:sym typeface="Merriweather"/>
              </a:rPr>
              <a:t>Separating</a:t>
            </a:r>
            <a:r>
              <a:rPr lang="en-GB" sz="1200">
                <a:solidFill>
                  <a:srgbClr val="FFFFFF"/>
                </a:solidFill>
                <a:latin typeface="Merriweather"/>
                <a:ea typeface="Merriweather"/>
                <a:cs typeface="Merriweather"/>
                <a:sym typeface="Merriweather"/>
              </a:rPr>
              <a:t> Training &amp; Testing Dataset</a:t>
            </a:r>
            <a:endParaRPr sz="1200">
              <a:solidFill>
                <a:srgbClr val="FFFFFF"/>
              </a:solidFill>
              <a:latin typeface="Merriweather"/>
              <a:ea typeface="Merriweather"/>
              <a:cs typeface="Merriweather"/>
              <a:sym typeface="Merriweather"/>
            </a:endParaRPr>
          </a:p>
        </p:txBody>
      </p:sp>
      <p:sp>
        <p:nvSpPr>
          <p:cNvPr id="350" name="Google Shape;350;p23"/>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Roboto"/>
                <a:ea typeface="Roboto"/>
                <a:cs typeface="Roboto"/>
                <a:sym typeface="Roboto"/>
              </a:rPr>
              <a:t>Step 3</a:t>
            </a:r>
            <a:endParaRPr sz="900">
              <a:solidFill>
                <a:srgbClr val="FFFFFF"/>
              </a:solidFill>
              <a:latin typeface="Roboto"/>
              <a:ea typeface="Roboto"/>
              <a:cs typeface="Roboto"/>
              <a:sym typeface="Roboto"/>
            </a:endParaRPr>
          </a:p>
          <a:p>
            <a:pPr indent="0" lvl="0" marL="0" rtl="0" algn="l">
              <a:spcBef>
                <a:spcPts val="1600"/>
              </a:spcBef>
              <a:spcAft>
                <a:spcPts val="1600"/>
              </a:spcAft>
              <a:buNone/>
            </a:pPr>
            <a:r>
              <a:t/>
            </a:r>
            <a:endParaRPr sz="900">
              <a:solidFill>
                <a:srgbClr val="FFFFFF"/>
              </a:solidFill>
              <a:latin typeface="Roboto"/>
              <a:ea typeface="Roboto"/>
              <a:cs typeface="Roboto"/>
              <a:sym typeface="Roboto"/>
            </a:endParaRPr>
          </a:p>
        </p:txBody>
      </p:sp>
      <p:sp>
        <p:nvSpPr>
          <p:cNvPr id="351" name="Google Shape;351;p23"/>
          <p:cNvSpPr txBox="1"/>
          <p:nvPr/>
        </p:nvSpPr>
        <p:spPr>
          <a:xfrm>
            <a:off x="3439850" y="3067600"/>
            <a:ext cx="1136400" cy="80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erriweather"/>
                <a:ea typeface="Merriweather"/>
                <a:cs typeface="Merriweather"/>
                <a:sym typeface="Merriweather"/>
              </a:rPr>
              <a:t>Build Artificial Neural Network</a:t>
            </a:r>
            <a:endParaRPr sz="1200">
              <a:solidFill>
                <a:srgbClr val="FFFFFF"/>
              </a:solidFill>
              <a:latin typeface="Merriweather"/>
              <a:ea typeface="Merriweather"/>
              <a:cs typeface="Merriweather"/>
              <a:sym typeface="Merriweather"/>
            </a:endParaRPr>
          </a:p>
        </p:txBody>
      </p:sp>
      <p:sp>
        <p:nvSpPr>
          <p:cNvPr id="352" name="Google Shape;352;p23"/>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Roboto"/>
                <a:ea typeface="Roboto"/>
                <a:cs typeface="Roboto"/>
                <a:sym typeface="Roboto"/>
              </a:rPr>
              <a:t>Step 4</a:t>
            </a:r>
            <a:endParaRPr sz="900">
              <a:solidFill>
                <a:schemeClr val="lt1"/>
              </a:solidFill>
              <a:latin typeface="Roboto"/>
              <a:ea typeface="Roboto"/>
              <a:cs typeface="Roboto"/>
              <a:sym typeface="Roboto"/>
            </a:endParaRPr>
          </a:p>
          <a:p>
            <a:pPr indent="0" lvl="0" marL="0" rtl="0" algn="l">
              <a:spcBef>
                <a:spcPts val="1600"/>
              </a:spcBef>
              <a:spcAft>
                <a:spcPts val="1600"/>
              </a:spcAft>
              <a:buNone/>
            </a:pPr>
            <a:r>
              <a:t/>
            </a:r>
            <a:endParaRPr sz="900">
              <a:solidFill>
                <a:schemeClr val="lt1"/>
              </a:solidFill>
              <a:latin typeface="Roboto"/>
              <a:ea typeface="Roboto"/>
              <a:cs typeface="Roboto"/>
              <a:sym typeface="Roboto"/>
            </a:endParaRPr>
          </a:p>
        </p:txBody>
      </p:sp>
      <p:sp>
        <p:nvSpPr>
          <p:cNvPr id="353" name="Google Shape;353;p23"/>
          <p:cNvSpPr txBox="1"/>
          <p:nvPr/>
        </p:nvSpPr>
        <p:spPr>
          <a:xfrm>
            <a:off x="5680050" y="3067600"/>
            <a:ext cx="1136400" cy="87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Merriweather"/>
                <a:ea typeface="Merriweather"/>
                <a:cs typeface="Merriweather"/>
                <a:sym typeface="Merriweather"/>
              </a:rPr>
              <a:t>Checking for Confusion Matrix</a:t>
            </a:r>
            <a:endParaRPr sz="1200">
              <a:solidFill>
                <a:schemeClr val="lt1"/>
              </a:solidFill>
              <a:latin typeface="Merriweather"/>
              <a:ea typeface="Merriweather"/>
              <a:cs typeface="Merriweather"/>
              <a:sym typeface="Merriweather"/>
            </a:endParaRPr>
          </a:p>
        </p:txBody>
      </p:sp>
      <p:sp>
        <p:nvSpPr>
          <p:cNvPr id="354" name="Google Shape;354;p23"/>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Roboto"/>
                <a:ea typeface="Roboto"/>
                <a:cs typeface="Roboto"/>
                <a:sym typeface="Roboto"/>
              </a:rPr>
              <a:t>Step 5</a:t>
            </a:r>
            <a:endParaRPr sz="900">
              <a:solidFill>
                <a:schemeClr val="lt1"/>
              </a:solidFill>
              <a:latin typeface="Roboto"/>
              <a:ea typeface="Roboto"/>
              <a:cs typeface="Roboto"/>
              <a:sym typeface="Roboto"/>
            </a:endParaRPr>
          </a:p>
          <a:p>
            <a:pPr indent="0" lvl="0" marL="0" rtl="0" algn="l">
              <a:spcBef>
                <a:spcPts val="1600"/>
              </a:spcBef>
              <a:spcAft>
                <a:spcPts val="1600"/>
              </a:spcAft>
              <a:buNone/>
            </a:pPr>
            <a:r>
              <a:t/>
            </a:r>
            <a:endParaRPr sz="900">
              <a:solidFill>
                <a:schemeClr val="lt1"/>
              </a:solidFill>
              <a:latin typeface="Roboto"/>
              <a:ea typeface="Roboto"/>
              <a:cs typeface="Roboto"/>
              <a:sym typeface="Roboto"/>
            </a:endParaRPr>
          </a:p>
        </p:txBody>
      </p:sp>
      <p:sp>
        <p:nvSpPr>
          <p:cNvPr id="355" name="Google Shape;355;p23"/>
          <p:cNvSpPr txBox="1"/>
          <p:nvPr/>
        </p:nvSpPr>
        <p:spPr>
          <a:xfrm>
            <a:off x="4602800" y="3035807"/>
            <a:ext cx="1136400" cy="87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Merriweather"/>
                <a:ea typeface="Merriweather"/>
                <a:cs typeface="Merriweather"/>
                <a:sym typeface="Merriweather"/>
              </a:rPr>
              <a:t>Running Prediction on the Test Set</a:t>
            </a:r>
            <a:endParaRPr sz="1200">
              <a:solidFill>
                <a:schemeClr val="lt1"/>
              </a:solidFill>
              <a:latin typeface="Merriweather"/>
              <a:ea typeface="Merriweather"/>
              <a:cs typeface="Merriweather"/>
              <a:sym typeface="Merriweather"/>
            </a:endParaRPr>
          </a:p>
        </p:txBody>
      </p:sp>
      <p:sp>
        <p:nvSpPr>
          <p:cNvPr id="356" name="Google Shape;356;p23"/>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Roboto"/>
                <a:ea typeface="Roboto"/>
                <a:cs typeface="Roboto"/>
                <a:sym typeface="Roboto"/>
              </a:rPr>
              <a:t>Step 6</a:t>
            </a:r>
            <a:endParaRPr sz="900">
              <a:solidFill>
                <a:schemeClr val="lt1"/>
              </a:solidFill>
              <a:latin typeface="Roboto"/>
              <a:ea typeface="Roboto"/>
              <a:cs typeface="Roboto"/>
              <a:sym typeface="Roboto"/>
            </a:endParaRPr>
          </a:p>
          <a:p>
            <a:pPr indent="0" lvl="0" marL="0" rtl="0" algn="l">
              <a:spcBef>
                <a:spcPts val="1600"/>
              </a:spcBef>
              <a:spcAft>
                <a:spcPts val="1600"/>
              </a:spcAft>
              <a:buNone/>
            </a:pPr>
            <a:r>
              <a:t/>
            </a:r>
            <a:endParaRPr sz="900">
              <a:solidFill>
                <a:schemeClr val="lt1"/>
              </a:solidFill>
              <a:latin typeface="Roboto"/>
              <a:ea typeface="Roboto"/>
              <a:cs typeface="Roboto"/>
              <a:sym typeface="Roboto"/>
            </a:endParaRPr>
          </a:p>
        </p:txBody>
      </p:sp>
      <p:cxnSp>
        <p:nvCxnSpPr>
          <p:cNvPr id="357" name="Google Shape;357;p23"/>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58" name="Google Shape;358;p23"/>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9" name="Google Shape;359;p23"/>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0" name="Google Shape;360;p23"/>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1" name="Google Shape;361;p23"/>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62" name="Google Shape;362;p23"/>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3" name="Google Shape;363;p23"/>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4" name="Google Shape;364;p23"/>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5" name="Google Shape;365;p23"/>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6" name="Google Shape;366;p23"/>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67" name="Google Shape;367;p23"/>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8" name="Google Shape;368;p23"/>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9" name="Google Shape;369;p23"/>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0" name="Google Shape;370;p23"/>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1" name="Google Shape;371;p23"/>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2" name="Google Shape;372;p23"/>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3" name="Google Shape;373;p23"/>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4" name="Google Shape;374;p23"/>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5" name="Google Shape;375;p23"/>
          <p:cNvSpPr txBox="1"/>
          <p:nvPr/>
        </p:nvSpPr>
        <p:spPr>
          <a:xfrm>
            <a:off x="875450" y="3042000"/>
            <a:ext cx="13749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FFFFFF"/>
                </a:solidFill>
                <a:latin typeface="Merriweather"/>
                <a:ea typeface="Merriweather"/>
                <a:cs typeface="Merriweather"/>
                <a:sym typeface="Merriweather"/>
              </a:rPr>
              <a:t>Data Pre-Processing</a:t>
            </a:r>
            <a:endParaRPr sz="1200">
              <a:solidFill>
                <a:srgbClr val="FFFFFF"/>
              </a:solidFill>
              <a:latin typeface="Merriweather"/>
              <a:ea typeface="Merriweather"/>
              <a:cs typeface="Merriweather"/>
              <a:sym typeface="Merriweather"/>
            </a:endParaRPr>
          </a:p>
        </p:txBody>
      </p:sp>
      <p:sp>
        <p:nvSpPr>
          <p:cNvPr id="376" name="Google Shape;376;p23"/>
          <p:cNvSpPr txBox="1"/>
          <p:nvPr/>
        </p:nvSpPr>
        <p:spPr>
          <a:xfrm>
            <a:off x="6822236" y="3035799"/>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FFFFFF"/>
                </a:solidFill>
                <a:latin typeface="Merriweather"/>
                <a:ea typeface="Merriweather"/>
                <a:cs typeface="Merriweather"/>
                <a:sym typeface="Merriweather"/>
              </a:rPr>
              <a:t>Improving the Model Accuracy</a:t>
            </a:r>
            <a:endParaRPr sz="1200">
              <a:solidFill>
                <a:srgbClr val="FFFFFF"/>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4"/>
          <p:cNvSpPr txBox="1"/>
          <p:nvPr>
            <p:ph idx="2" type="title"/>
          </p:nvPr>
        </p:nvSpPr>
        <p:spPr>
          <a:xfrm>
            <a:off x="1297500" y="459511"/>
            <a:ext cx="3005700" cy="10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Merriweather"/>
                <a:ea typeface="Merriweather"/>
                <a:cs typeface="Merriweather"/>
                <a:sym typeface="Merriweather"/>
              </a:rPr>
              <a:t>Current and Market Trends on Deep Learning</a:t>
            </a:r>
            <a:endParaRPr b="1" sz="2000">
              <a:latin typeface="Merriweather"/>
              <a:ea typeface="Merriweather"/>
              <a:cs typeface="Merriweather"/>
              <a:sym typeface="Merriweather"/>
            </a:endParaRPr>
          </a:p>
        </p:txBody>
      </p:sp>
      <p:sp>
        <p:nvSpPr>
          <p:cNvPr id="382" name="Google Shape;382;p24"/>
          <p:cNvSpPr txBox="1"/>
          <p:nvPr>
            <p:ph type="title"/>
          </p:nvPr>
        </p:nvSpPr>
        <p:spPr>
          <a:xfrm>
            <a:off x="676050" y="1836294"/>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t>Currently major Market Leaders and Billionaires are investing in Deep Learning Technology</a:t>
            </a:r>
            <a:endParaRPr sz="1500"/>
          </a:p>
        </p:txBody>
      </p:sp>
      <p:sp>
        <p:nvSpPr>
          <p:cNvPr id="383" name="Google Shape;383;p24"/>
          <p:cNvSpPr txBox="1"/>
          <p:nvPr>
            <p:ph idx="1" type="body"/>
          </p:nvPr>
        </p:nvSpPr>
        <p:spPr>
          <a:xfrm>
            <a:off x="419725" y="3665005"/>
            <a:ext cx="3333300" cy="108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According to Market Insights Deep Learning Can bring a </a:t>
            </a:r>
            <a:r>
              <a:rPr lang="en-GB" sz="1500"/>
              <a:t>Humongous</a:t>
            </a:r>
            <a:r>
              <a:rPr lang="en-GB" sz="1500"/>
              <a:t> Change</a:t>
            </a:r>
            <a:endParaRPr sz="1500"/>
          </a:p>
        </p:txBody>
      </p:sp>
      <p:grpSp>
        <p:nvGrpSpPr>
          <p:cNvPr id="384" name="Google Shape;384;p24"/>
          <p:cNvGrpSpPr/>
          <p:nvPr/>
        </p:nvGrpSpPr>
        <p:grpSpPr>
          <a:xfrm>
            <a:off x="4547087" y="1535165"/>
            <a:ext cx="4273653" cy="2923926"/>
            <a:chOff x="4547087" y="1535165"/>
            <a:chExt cx="4273653" cy="2923926"/>
          </a:xfrm>
        </p:grpSpPr>
        <p:sp>
          <p:nvSpPr>
            <p:cNvPr id="385" name="Google Shape;385;p24"/>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4"/>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24"/>
          <p:cNvPicPr preferRelativeResize="0"/>
          <p:nvPr/>
        </p:nvPicPr>
        <p:blipFill>
          <a:blip r:embed="rId3">
            <a:alphaModFix/>
          </a:blip>
          <a:stretch>
            <a:fillRect/>
          </a:stretch>
        </p:blipFill>
        <p:spPr>
          <a:xfrm>
            <a:off x="4547075" y="0"/>
            <a:ext cx="4596925" cy="2571750"/>
          </a:xfrm>
          <a:prstGeom prst="rect">
            <a:avLst/>
          </a:prstGeom>
          <a:noFill/>
          <a:ln>
            <a:noFill/>
          </a:ln>
        </p:spPr>
      </p:pic>
      <p:pic>
        <p:nvPicPr>
          <p:cNvPr id="390" name="Google Shape;390;p24"/>
          <p:cNvPicPr preferRelativeResize="0"/>
          <p:nvPr/>
        </p:nvPicPr>
        <p:blipFill>
          <a:blip r:embed="rId4">
            <a:alphaModFix/>
          </a:blip>
          <a:stretch>
            <a:fillRect/>
          </a:stretch>
        </p:blipFill>
        <p:spPr>
          <a:xfrm>
            <a:off x="4547075" y="2571750"/>
            <a:ext cx="4596925"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5"/>
          <p:cNvSpPr txBox="1"/>
          <p:nvPr>
            <p:ph idx="2" type="title"/>
          </p:nvPr>
        </p:nvSpPr>
        <p:spPr>
          <a:xfrm>
            <a:off x="1297500" y="459503"/>
            <a:ext cx="3118500" cy="6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Current Scenario and Market Trends on Deep Learning</a:t>
            </a:r>
            <a:endParaRPr sz="1200"/>
          </a:p>
          <a:p>
            <a:pPr indent="0" lvl="0" marL="0" rtl="0" algn="l">
              <a:spcBef>
                <a:spcPts val="0"/>
              </a:spcBef>
              <a:spcAft>
                <a:spcPts val="0"/>
              </a:spcAft>
              <a:buNone/>
            </a:pPr>
            <a:r>
              <a:t/>
            </a:r>
            <a:endParaRPr sz="1200"/>
          </a:p>
        </p:txBody>
      </p:sp>
      <p:grpSp>
        <p:nvGrpSpPr>
          <p:cNvPr id="396" name="Google Shape;396;p25"/>
          <p:cNvGrpSpPr/>
          <p:nvPr/>
        </p:nvGrpSpPr>
        <p:grpSpPr>
          <a:xfrm>
            <a:off x="596402" y="1727943"/>
            <a:ext cx="1387497" cy="2767214"/>
            <a:chOff x="3983627" y="1676395"/>
            <a:chExt cx="1449538" cy="2881914"/>
          </a:xfrm>
        </p:grpSpPr>
        <p:sp>
          <p:nvSpPr>
            <p:cNvPr id="397" name="Google Shape;397;p25"/>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0" name="Google Shape;400;p25"/>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401" name="Google Shape;401;p25"/>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5"/>
          <p:cNvGrpSpPr/>
          <p:nvPr/>
        </p:nvGrpSpPr>
        <p:grpSpPr>
          <a:xfrm>
            <a:off x="2339662" y="3136884"/>
            <a:ext cx="559040" cy="1339287"/>
            <a:chOff x="7475548" y="3728000"/>
            <a:chExt cx="316503" cy="758244"/>
          </a:xfrm>
        </p:grpSpPr>
        <p:sp>
          <p:nvSpPr>
            <p:cNvPr id="403" name="Google Shape;403;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5"/>
          <p:cNvGrpSpPr/>
          <p:nvPr/>
        </p:nvGrpSpPr>
        <p:grpSpPr>
          <a:xfrm>
            <a:off x="2178640" y="3365517"/>
            <a:ext cx="924900" cy="895292"/>
            <a:chOff x="7384385" y="3857442"/>
            <a:chExt cx="523637" cy="506874"/>
          </a:xfrm>
        </p:grpSpPr>
        <p:sp>
          <p:nvSpPr>
            <p:cNvPr id="407" name="Google Shape;407;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5"/>
            <p:cNvGrpSpPr/>
            <p:nvPr/>
          </p:nvGrpSpPr>
          <p:grpSpPr>
            <a:xfrm>
              <a:off x="7384385" y="3857442"/>
              <a:ext cx="523637" cy="498900"/>
              <a:chOff x="7384385" y="3857442"/>
              <a:chExt cx="523637" cy="498900"/>
            </a:xfrm>
          </p:grpSpPr>
          <p:sp>
            <p:nvSpPr>
              <p:cNvPr id="409" name="Google Shape;409;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11" name="Google Shape;411;p25"/>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412" name="Google Shape;412;p25"/>
          <p:cNvGrpSpPr/>
          <p:nvPr/>
        </p:nvGrpSpPr>
        <p:grpSpPr>
          <a:xfrm>
            <a:off x="3213842" y="3136833"/>
            <a:ext cx="843152" cy="1339537"/>
            <a:chOff x="-5144606" y="890490"/>
            <a:chExt cx="2115815" cy="3361448"/>
          </a:xfrm>
        </p:grpSpPr>
        <p:sp>
          <p:nvSpPr>
            <p:cNvPr id="413" name="Google Shape;413;p2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9" name="Google Shape;419;p25"/>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graphicFrame>
        <p:nvGraphicFramePr>
          <p:cNvPr id="420" name="Google Shape;420;p25"/>
          <p:cNvGraphicFramePr/>
          <p:nvPr/>
        </p:nvGraphicFramePr>
        <p:xfrm>
          <a:off x="4572000" y="-11"/>
          <a:ext cx="3000000" cy="3000000"/>
        </p:xfrm>
        <a:graphic>
          <a:graphicData uri="http://schemas.openxmlformats.org/drawingml/2006/table">
            <a:tbl>
              <a:tblPr>
                <a:noFill/>
                <a:tableStyleId>{9B94D79C-AC20-44FB-993D-B4EDC7D270F9}</a:tableStyleId>
              </a:tblPr>
              <a:tblGrid>
                <a:gridCol w="2251850"/>
                <a:gridCol w="2251850"/>
              </a:tblGrid>
              <a:tr h="430925">
                <a:tc>
                  <a:txBody>
                    <a:bodyPr/>
                    <a:lstStyle/>
                    <a:p>
                      <a:pPr indent="0" lvl="0" marL="0" rtl="0" algn="l">
                        <a:spcBef>
                          <a:spcPts val="0"/>
                        </a:spcBef>
                        <a:spcAft>
                          <a:spcPts val="0"/>
                        </a:spcAft>
                        <a:buNone/>
                      </a:pPr>
                      <a:r>
                        <a:rPr b="1" i="1" lang="en-GB">
                          <a:solidFill>
                            <a:srgbClr val="FFFFFF"/>
                          </a:solidFill>
                          <a:latin typeface="Merriweather"/>
                          <a:ea typeface="Merriweather"/>
                          <a:cs typeface="Merriweather"/>
                          <a:sym typeface="Merriweather"/>
                        </a:rPr>
                        <a:t>Report Attribute</a:t>
                      </a:r>
                      <a:endParaRPr b="1" i="1">
                        <a:solidFill>
                          <a:srgbClr val="FFFFFF"/>
                        </a:solidFill>
                        <a:latin typeface="Merriweather"/>
                        <a:ea typeface="Merriweather"/>
                        <a:cs typeface="Merriweather"/>
                        <a:sym typeface="Merriweathe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b="1" i="1" lang="en-GB">
                          <a:solidFill>
                            <a:srgbClr val="FFFFFF"/>
                          </a:solidFill>
                          <a:latin typeface="Merriweather"/>
                          <a:ea typeface="Merriweather"/>
                          <a:cs typeface="Merriweather"/>
                          <a:sym typeface="Merriweather"/>
                        </a:rPr>
                        <a:t>Details</a:t>
                      </a:r>
                      <a:endParaRPr b="1" i="1">
                        <a:solidFill>
                          <a:srgbClr val="FFFFFF"/>
                        </a:solidFill>
                        <a:latin typeface="Merriweather"/>
                        <a:ea typeface="Merriweather"/>
                        <a:cs typeface="Merriweather"/>
                        <a:sym typeface="Merriweathe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3D85C6"/>
                    </a:solidFill>
                  </a:tcPr>
                </a:tc>
              </a:tr>
              <a:tr h="430925">
                <a:tc>
                  <a:txBody>
                    <a:bodyPr/>
                    <a:lstStyle/>
                    <a:p>
                      <a:pPr indent="0" lvl="0" marL="0" rtl="0" algn="l">
                        <a:spcBef>
                          <a:spcPts val="0"/>
                        </a:spcBef>
                        <a:spcAft>
                          <a:spcPts val="0"/>
                        </a:spcAft>
                        <a:buNone/>
                      </a:pPr>
                      <a:r>
                        <a:rPr lang="en-GB"/>
                        <a:t>Market size value in 2022</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GB"/>
                        <a:t>USD 49.6 billion</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r>
              <a:tr h="430925">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Revenue forecast in 2030</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USD 526.7 billion</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r>
              <a:tr h="627475">
                <a:tc>
                  <a:txBody>
                    <a:bodyPr/>
                    <a:lstStyle/>
                    <a:p>
                      <a:pPr indent="0" lvl="0" marL="0" rtl="0" algn="l">
                        <a:spcBef>
                          <a:spcPts val="0"/>
                        </a:spcBef>
                        <a:spcAft>
                          <a:spcPts val="0"/>
                        </a:spcAft>
                        <a:buNone/>
                      </a:pPr>
                      <a:r>
                        <a:rPr lang="en-GB"/>
                        <a:t>Growth rate</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GB"/>
                        <a:t>CAGR of 34.3% from 2022 to 2030</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r>
              <a:tr h="430925">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Forecast period</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2022 - 2030</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r>
              <a:tr h="847100">
                <a:tc>
                  <a:txBody>
                    <a:bodyPr/>
                    <a:lstStyle/>
                    <a:p>
                      <a:pPr indent="0" lvl="0" marL="0" rtl="0" algn="l">
                        <a:spcBef>
                          <a:spcPts val="0"/>
                        </a:spcBef>
                        <a:spcAft>
                          <a:spcPts val="0"/>
                        </a:spcAft>
                        <a:buNone/>
                      </a:pPr>
                      <a:r>
                        <a:rPr lang="en-GB"/>
                        <a:t>Quantitative units</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GB"/>
                        <a:t>Revenue in USD billion and CAGR from 2022 to 2030</a:t>
                      </a:r>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FFFFFF"/>
                    </a:solidFill>
                  </a:tcPr>
                </a:tc>
              </a:tr>
              <a:tr h="1945225">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Key Companies Profiled</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GB">
                          <a:solidFill>
                            <a:srgbClr val="FFFFFF"/>
                          </a:solidFill>
                          <a:latin typeface="Georgia"/>
                          <a:ea typeface="Georgia"/>
                          <a:cs typeface="Georgia"/>
                          <a:sym typeface="Georgia"/>
                        </a:rPr>
                        <a:t>Advanced Micro Devices, Inc.; ARM Ltd.; Clarifai  Inc.; Entilic; Google, Inc.; HyperVerge; IBM ; Intel ; Microsoft ; NVIDIA ; </a:t>
                      </a:r>
                      <a:r>
                        <a:rPr lang="en-GB">
                          <a:solidFill>
                            <a:srgbClr val="FFFFFF"/>
                          </a:solidFill>
                          <a:latin typeface="Georgia"/>
                          <a:ea typeface="Georgia"/>
                          <a:cs typeface="Georgia"/>
                          <a:sym typeface="Georgia"/>
                        </a:rPr>
                        <a:t>Deep Mind</a:t>
                      </a:r>
                      <a:r>
                        <a:rPr lang="en-GB">
                          <a:solidFill>
                            <a:srgbClr val="FFFFFF"/>
                          </a:solidFill>
                          <a:latin typeface="Georgia"/>
                          <a:ea typeface="Georgia"/>
                          <a:cs typeface="Georgia"/>
                          <a:sym typeface="Georgia"/>
                        </a:rPr>
                        <a:t> ; Open Ai ; NASA ; ISRO ; DRDO ; SpaceX</a:t>
                      </a:r>
                      <a:endParaRPr>
                        <a:solidFill>
                          <a:srgbClr val="FFFFFF"/>
                        </a:solidFill>
                        <a:latin typeface="Georgia"/>
                        <a:ea typeface="Georgia"/>
                        <a:cs typeface="Georgia"/>
                        <a:sym typeface="Georgia"/>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666666"/>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